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56" r:id="rId4"/>
    <p:sldId id="257" r:id="rId5"/>
    <p:sldId id="268" r:id="rId6"/>
    <p:sldId id="258" r:id="rId7"/>
    <p:sldId id="260" r:id="rId8"/>
    <p:sldId id="261" r:id="rId9"/>
    <p:sldId id="267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hyperlink" Target="http://eepurl.com/dgU8gH" TargetMode="External"/><Relationship Id="rId1" Type="http://schemas.openxmlformats.org/officeDocument/2006/relationships/hyperlink" Target="rtmworld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635" cy="111252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pPr algn="ctr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Printing Industry Market Trends-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Q1 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2025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弧形 3"/>
          <p:cNvSpPr/>
          <p:nvPr/>
        </p:nvSpPr>
        <p:spPr>
          <a:xfrm rot="10800000">
            <a:off x="3564255" y="-646430"/>
            <a:ext cx="5262880" cy="4251325"/>
          </a:xfrm>
          <a:prstGeom prst="arc">
            <a:avLst>
              <a:gd name="adj1" fmla="val 11538697"/>
              <a:gd name="adj2" fmla="val 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94860" y="1978025"/>
            <a:ext cx="3347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sym typeface="+mn-ea"/>
              </a:rPr>
              <a:t> K</a:t>
            </a:r>
            <a:r>
              <a:rPr lang="en-US" altLang="zh-CN" sz="3200">
                <a:sym typeface="+mn-ea"/>
              </a:rPr>
              <a:t>eywords</a:t>
            </a:r>
            <a:endParaRPr lang="en-US" altLang="zh-CN" sz="3200"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615565" y="2150745"/>
            <a:ext cx="929640" cy="6362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333115" y="3054350"/>
            <a:ext cx="833755" cy="741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737100" y="3604895"/>
            <a:ext cx="409575" cy="953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459855" y="3750310"/>
            <a:ext cx="20955" cy="962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793990" y="3341370"/>
            <a:ext cx="468630" cy="11055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620760" y="2586355"/>
            <a:ext cx="1115695" cy="84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736600" y="2424430"/>
            <a:ext cx="1722755" cy="6445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AI-Driven Transformation</a:t>
            </a: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1096645" y="3604895"/>
            <a:ext cx="2136140" cy="6445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 Breakthrough I</a:t>
            </a:r>
            <a:r>
              <a:rPr lang="en-US" altLang="zh-CN">
                <a:sym typeface="+mn-ea"/>
              </a:rPr>
              <a:t>nnovation</a:t>
            </a:r>
            <a:endParaRPr lang="en-US" altLang="zh-CN"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872105" y="4496435"/>
            <a:ext cx="1722755" cy="6445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Market Growth Data</a:t>
            </a: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822825" y="4784090"/>
            <a:ext cx="1722755" cy="6445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DTF Printing Revolution</a:t>
            </a: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711950" y="4496435"/>
            <a:ext cx="1722755" cy="6445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Compliance Focus</a:t>
            </a:r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345805" y="3501390"/>
            <a:ext cx="1859915" cy="6445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Opinions</a:t>
            </a:r>
            <a:endParaRPr lang="zh-CN" altLang="en-US"/>
          </a:p>
        </p:txBody>
      </p:sp>
      <p:pic>
        <p:nvPicPr>
          <p:cNvPr id="3" name="图片 2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639445"/>
            <a:ext cx="12192000" cy="904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AI-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driven Transformation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809750"/>
            <a:ext cx="9688195" cy="4304030"/>
          </a:xfrm>
        </p:spPr>
        <p:txBody>
          <a:bodyPr>
            <a:noAutofit/>
          </a:bodyPr>
          <a:p>
            <a:pPr algn="l">
              <a:buFont typeface="Arial" panose="020B0604020202020204" pitchFamily="34" charset="0"/>
            </a:pPr>
            <a:endParaRPr lang="en-US" altLang="zh-CN" sz="23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300" b="1"/>
              <a:t>Toshiba:</a:t>
            </a:r>
            <a:r>
              <a:rPr lang="en-US" altLang="zh-CN" sz="2300"/>
              <a:t> </a:t>
            </a:r>
            <a:r>
              <a:rPr lang="en-US" altLang="zh-CN" sz="2300" b="1">
                <a:sym typeface="+mn-ea"/>
              </a:rPr>
              <a:t>190-languange t</a:t>
            </a:r>
            <a:r>
              <a:rPr lang="en-US" altLang="zh-CN" sz="2300" b="1"/>
              <a:t>ranslations</a:t>
            </a:r>
            <a:r>
              <a:rPr lang="en-US" altLang="zh-CN" sz="2300"/>
              <a:t> in its e-BRIDGE MFPs</a:t>
            </a:r>
            <a:endParaRPr lang="en-US" altLang="zh-CN" sz="2300" b="1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3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300" b="1"/>
              <a:t>Lexmark: </a:t>
            </a:r>
            <a:r>
              <a:rPr lang="en-US" altLang="zh-CN" sz="2300"/>
              <a:t>Enhanced </a:t>
            </a:r>
            <a:r>
              <a:rPr lang="en-US" altLang="zh-CN" sz="2300" b="1">
                <a:sym typeface="+mn-ea"/>
              </a:rPr>
              <a:t>Cloud Services (LCS) with AI-powered capabilities </a:t>
            </a:r>
            <a:r>
              <a:rPr lang="en-US" altLang="zh-CN" sz="2300"/>
              <a:t>in its </a:t>
            </a:r>
            <a:r>
              <a:rPr lang="en-US" altLang="zh-CN" sz="2300"/>
              <a:t> 9-Series printers and MFPs</a:t>
            </a:r>
            <a:br>
              <a:rPr lang="en-US" altLang="zh-CN" sz="2300"/>
            </a:br>
            <a:endParaRPr lang="en-US" altLang="zh-CN" sz="2300"/>
          </a:p>
        </p:txBody>
      </p:sp>
      <p:pic>
        <p:nvPicPr>
          <p:cNvPr id="4" name="图片 3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639445"/>
            <a:ext cx="12191365" cy="904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Breakthrough Innovation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233930"/>
            <a:ext cx="9688195" cy="3238500"/>
          </a:xfrm>
        </p:spPr>
        <p:txBody>
          <a:bodyPr>
            <a:normAutofit/>
          </a:bodyPr>
          <a:p>
            <a:pPr algn="ctr">
              <a:buFont typeface="Arial" panose="020B0604020202020204" pitchFamily="34" charset="0"/>
            </a:pPr>
            <a:r>
              <a:rPr lang="en-US" altLang="zh-CN" b="1"/>
              <a:t>RICOH Pro C7500 series</a:t>
            </a:r>
            <a:r>
              <a:rPr lang="en-US" altLang="zh-CN"/>
              <a:t> </a:t>
            </a:r>
            <a:r>
              <a:rPr lang="en-US" altLang="zh-CN">
                <a:sym typeface="+mn-ea"/>
              </a:rPr>
              <a:t>— the </a:t>
            </a:r>
            <a:r>
              <a:rPr lang="en-US" altLang="zh-CN" b="1">
                <a:sym typeface="+mn-ea"/>
              </a:rPr>
              <a:t>Invisible Red toner</a:t>
            </a:r>
            <a:endParaRPr lang="en-US" altLang="zh-CN" b="1">
              <a:sym typeface="+mn-ea"/>
            </a:endParaRPr>
          </a:p>
          <a:p>
            <a:pPr algn="l">
              <a:buFont typeface="Arial" panose="020B0604020202020204" pitchFamily="34" charset="0"/>
            </a:pPr>
            <a:endParaRPr lang="en-US" altLang="zh-CN"/>
          </a:p>
          <a:p>
            <a:pPr algn="ctr">
              <a:buFont typeface="Arial" panose="020B0604020202020204" pitchFamily="34" charset="0"/>
            </a:pPr>
            <a:r>
              <a:rPr lang="en-US" altLang="zh-CN" b="1">
                <a:ln w="15875"/>
                <a:solidFill>
                  <a:srgbClr val="C00000"/>
                </a:solidFill>
                <a:effectLst/>
              </a:rPr>
              <a:t>UV-active Red Toner</a:t>
            </a:r>
            <a:endParaRPr lang="en-US" altLang="zh-CN" b="1">
              <a:ln w="15875"/>
              <a:solidFill>
                <a:srgbClr val="C00000"/>
              </a:solidFill>
              <a:effectLst/>
            </a:endParaRPr>
          </a:p>
          <a:p>
            <a:pPr algn="ctr">
              <a:buFont typeface="Arial" panose="020B0604020202020204" pitchFamily="34" charset="0"/>
            </a:pPr>
            <a:endParaRPr lang="en-US" altLang="zh-CN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/>
              <a:t>Security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○</a:t>
            </a:r>
            <a:r>
              <a:rPr lang="en-US" altLang="zh-CN"/>
              <a:t>A</a:t>
            </a:r>
            <a:r>
              <a:rPr lang="en-US" altLang="zh-CN"/>
              <a:t>nti-counterfeit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○</a:t>
            </a:r>
            <a:r>
              <a:rPr lang="en-US" altLang="zh-CN"/>
              <a:t>P</a:t>
            </a:r>
            <a:r>
              <a:rPr lang="en-US" altLang="zh-CN"/>
              <a:t>ackaging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4977765" y="3569335"/>
            <a:ext cx="278003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图片 4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639445"/>
            <a:ext cx="12192000" cy="904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Breakthrough Innovation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022475"/>
            <a:ext cx="9688195" cy="3449955"/>
          </a:xfrm>
        </p:spPr>
        <p:txBody>
          <a:bodyPr>
            <a:normAutofit lnSpcReduction="10000"/>
          </a:bodyPr>
          <a:p>
            <a:pPr algn="ctr">
              <a:buFont typeface="Arial" panose="020B0604020202020204" pitchFamily="34" charset="0"/>
            </a:pPr>
            <a:r>
              <a:rPr lang="en-US" altLang="en-US"/>
              <a:t></a:t>
            </a:r>
            <a:r>
              <a:rPr lang="en-US" altLang="zh-CN" b="1"/>
              <a:t>DTP-330</a:t>
            </a:r>
            <a:r>
              <a:rPr lang="en-US" altLang="zh-CN"/>
              <a:t> Launched by China-based </a:t>
            </a:r>
            <a:r>
              <a:rPr lang="en-US" altLang="zh-CN" b="1"/>
              <a:t>Dingyi</a:t>
            </a:r>
            <a:endParaRPr lang="en-US" altLang="zh-CN"/>
          </a:p>
          <a:p>
            <a:pPr algn="ctr">
              <a:buFont typeface="Arial" panose="020B0604020202020204" pitchFamily="34" charset="0"/>
            </a:pPr>
            <a:endParaRPr lang="en-US" altLang="zh-CN"/>
          </a:p>
          <a:p>
            <a:pPr algn="ctr">
              <a:buFont typeface="Arial" panose="020B0604020202020204" pitchFamily="34" charset="0"/>
            </a:pPr>
            <a:r>
              <a:rPr lang="en-US" altLang="zh-CN" b="1">
                <a:solidFill>
                  <a:srgbClr val="C00000"/>
                </a:solidFill>
                <a:sym typeface="+mn-ea"/>
              </a:rPr>
              <a:t>the world’s first 330mm wide-format digital sublimation </a:t>
            </a:r>
            <a:endParaRPr lang="en-US" altLang="zh-CN" b="1">
              <a:solidFill>
                <a:srgbClr val="C00000"/>
              </a:solidFill>
              <a:sym typeface="+mn-ea"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 b="1">
                <a:solidFill>
                  <a:srgbClr val="C00000"/>
                </a:solidFill>
                <a:sym typeface="+mn-ea"/>
              </a:rPr>
              <a:t>imaging soft-label printer</a:t>
            </a:r>
            <a:endParaRPr lang="en-US" altLang="zh-CN" b="1">
              <a:solidFill>
                <a:srgbClr val="C00000"/>
              </a:solidFill>
              <a:sym typeface="+mn-ea"/>
            </a:endParaRPr>
          </a:p>
          <a:p>
            <a:pPr algn="ctr">
              <a:buFont typeface="Arial" panose="020B0604020202020204" pitchFamily="34" charset="0"/>
            </a:pPr>
            <a:endParaRPr lang="en-US" altLang="zh-CN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  <a:sym typeface="+mn-ea"/>
            </a:endParaRPr>
          </a:p>
          <a:p>
            <a:pPr algn="ctr">
              <a:buFont typeface="Arial" panose="020B0604020202020204" pitchFamily="34" charset="0"/>
            </a:pPr>
            <a:endParaRPr lang="en-US" altLang="zh-CN">
              <a:ln w="15875"/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2700000" scaled="0"/>
              </a:gradFill>
              <a:effectLst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/>
              <a:t>overcoming the limitations of traditional </a:t>
            </a:r>
            <a:endParaRPr lang="en-US" altLang="zh-CN"/>
          </a:p>
          <a:p>
            <a:pPr algn="ctr">
              <a:buFont typeface="Arial" panose="020B0604020202020204" pitchFamily="34" charset="0"/>
            </a:pPr>
            <a:r>
              <a:rPr lang="en-US" altLang="zh-CN"/>
              <a:t>laser, inkjet, and offset printing technologies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4977765" y="3747135"/>
            <a:ext cx="278003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图片 4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86360" y="426085"/>
            <a:ext cx="12278360" cy="904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 Growth Data</a:t>
            </a:r>
            <a:endParaRPr lang="en-US" altLang="zh-CN" sz="489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87070" y="1543685"/>
          <a:ext cx="1097534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/>
                <a:gridCol w="1513840"/>
                <a:gridCol w="2160905"/>
                <a:gridCol w="1251585"/>
                <a:gridCol w="415036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Sector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2024 Value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Projection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CAGR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Driven by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Barcode Label Printer Market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$4.2 billion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around $6.8 billion (2034)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≈</a:t>
                      </a:r>
                      <a:r>
                        <a:rPr lang="en-US" altLang="zh-CN"/>
                        <a:t>4.8%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Increased Adoption of E-commerce</a:t>
                      </a:r>
                      <a:endParaRPr lang="en-US" altLang="zh-CN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Integration of IoT Technologies</a:t>
                      </a:r>
                      <a:endParaRPr lang="en-US" altLang="zh-CN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Regulatory Compliance</a:t>
                      </a:r>
                      <a:endParaRPr lang="en-US" altLang="zh-CN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Technological Advancements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Print-on-Demand Market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$6.59 billion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$8.16 billion (2025)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23.9%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e-commerce platforms surge</a:t>
                      </a:r>
                      <a:endParaRPr lang="en-US" altLang="zh-CN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Increased consumer interest in personalized items</a:t>
                      </a:r>
                      <a:endParaRPr lang="en-US" altLang="zh-CN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Rise of small businesses</a:t>
                      </a:r>
                      <a:endParaRPr lang="en-US" altLang="zh-CN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Shift towards on-demand production to minimize inventory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DTF Printing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N/A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Emerging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-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applications in wearable and promotional goods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84225" y="5846445"/>
            <a:ext cx="793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*In China, ink tank printers are gaining increasing appeal</a:t>
            </a:r>
            <a:endParaRPr lang="en-US" altLang="zh-CN"/>
          </a:p>
        </p:txBody>
      </p:sp>
      <p:pic>
        <p:nvPicPr>
          <p:cNvPr id="4" name="图片 3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483870"/>
            <a:ext cx="12192000" cy="904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DTF Printing Revolution</a:t>
            </a:r>
            <a:endParaRPr lang="en-US" altLang="zh-CN" sz="489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673860"/>
            <a:ext cx="9688195" cy="4805045"/>
          </a:xfrm>
        </p:spPr>
        <p:txBody>
          <a:bodyPr>
            <a:normAutofit/>
          </a:bodyPr>
          <a:p>
            <a:pPr algn="l">
              <a:buFont typeface="Arial" panose="020B0604020202020204" pitchFamily="34" charset="0"/>
            </a:pPr>
            <a:r>
              <a:rPr lang="en-US" altLang="zh-CN"/>
              <a:t>2025 Milestones</a:t>
            </a:r>
            <a:endParaRPr lang="en-US" altLang="zh-CN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/>
              <a:t>Epson SC-G6050 Launch (Apr 2025)</a:t>
            </a:r>
            <a:endParaRPr lang="en-US" altLang="zh-CN"/>
          </a:p>
          <a:p>
            <a:pPr marL="800100" lvl="1" indent="-342900" algn="l">
              <a:buFont typeface="Wingdings" panose="05000000000000000000" charset="0"/>
              <a:buChar char="Ø"/>
            </a:pPr>
            <a:r>
              <a:rPr lang="en-US" altLang="zh-CN"/>
              <a:t>Epson’s First dedicated DTF system</a:t>
            </a:r>
            <a:endParaRPr lang="en-US" altLang="zh-CN"/>
          </a:p>
          <a:p>
            <a:pPr marL="800100" lvl="1" indent="-342900" algn="l">
              <a:buFont typeface="Wingdings" panose="05000000000000000000" charset="0"/>
              <a:buChar char="Ø"/>
            </a:pPr>
            <a:r>
              <a:rPr lang="en-US" altLang="zh-CN"/>
              <a:t>600dpi textile printing</a:t>
            </a:r>
            <a:endParaRPr lang="en-US" altLang="zh-CN"/>
          </a:p>
          <a:p>
            <a:pPr marL="800100" lvl="1" indent="-342900" algn="l">
              <a:buFont typeface="Wingdings" panose="05000000000000000000" charset="0"/>
              <a:buChar char="Ø"/>
            </a:pPr>
            <a:endParaRPr lang="en-US" altLang="zh-CN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/>
              <a:t>xTool Kickstarter Success</a:t>
            </a:r>
            <a:endParaRPr lang="en-US" altLang="zh-CN"/>
          </a:p>
          <a:p>
            <a:pPr marL="800100" lvl="1" indent="-342900" algn="l">
              <a:buFont typeface="Wingdings" panose="05000000000000000000" charset="0"/>
              <a:buChar char="Ø"/>
            </a:pPr>
            <a:r>
              <a:rPr lang="en-US" altLang="zh-CN"/>
              <a:t>$4.2M in 30 days</a:t>
            </a:r>
            <a:endParaRPr lang="en-US" altLang="zh-CN"/>
          </a:p>
          <a:p>
            <a:pPr marL="800100" lvl="1" indent="-342900" algn="l">
              <a:buFont typeface="Wingdings" panose="05000000000000000000" charset="0"/>
              <a:buChar char="Ø"/>
            </a:pPr>
            <a:r>
              <a:rPr lang="en-US" altLang="zh-CN"/>
              <a:t>742 early adopters</a:t>
            </a:r>
            <a:br>
              <a:rPr lang="en-US" altLang="zh-CN"/>
            </a:br>
            <a:endParaRPr lang="en-US" altLang="zh-CN"/>
          </a:p>
        </p:txBody>
      </p:sp>
      <p:pic>
        <p:nvPicPr>
          <p:cNvPr id="4" name="图片 3" descr="RT LOGO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467995"/>
            <a:ext cx="12192000" cy="904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Compliance Focus</a:t>
            </a:r>
            <a:endParaRPr lang="en-US" altLang="zh-CN" sz="489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374265"/>
            <a:ext cx="9688195" cy="4104640"/>
          </a:xfrm>
        </p:spPr>
        <p:txBody>
          <a:bodyPr>
            <a:normAutofit fontScale="90000" lnSpcReduction="10000"/>
          </a:bodyPr>
          <a:p>
            <a:pPr lvl="1" algn="l">
              <a:buClrTx/>
              <a:buSzTx/>
            </a:pPr>
            <a:r>
              <a:rPr lang="en-US" altLang="zh-CN"/>
              <a:t>Epson PaperLab A-8100:</a:t>
            </a:r>
            <a:endParaRPr lang="en-US" altLang="zh-CN"/>
          </a:p>
          <a:p>
            <a:pPr lvl="1" algn="l">
              <a:buClrTx/>
              <a:buSzTx/>
            </a:pPr>
            <a:r>
              <a:rPr lang="en-US" altLang="zh-CN"/>
              <a:t>- Proprietary Dry Fiber Technology</a:t>
            </a:r>
            <a:endParaRPr lang="en-US" altLang="zh-CN"/>
          </a:p>
          <a:p>
            <a:pPr lvl="1" algn="l">
              <a:buClrTx/>
              <a:buSzTx/>
            </a:pPr>
            <a:r>
              <a:rPr lang="en-US" altLang="zh-CN">
                <a:sym typeface="+mn-ea"/>
              </a:rPr>
              <a:t>- P</a:t>
            </a:r>
            <a:r>
              <a:rPr lang="en-US" altLang="zh-CN"/>
              <a:t>aper recycling without the need for water, significantly reducing energy consumption and environmental impact</a:t>
            </a:r>
            <a:endParaRPr lang="en-US" altLang="zh-CN"/>
          </a:p>
          <a:p>
            <a:pPr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altLang="zh-CN"/>
          </a:p>
          <a:p>
            <a:pPr algn="l">
              <a:buClrTx/>
              <a:buSzTx/>
              <a:buFont typeface="Arial" panose="020B0604020202020204" pitchFamily="34" charset="0"/>
            </a:pPr>
            <a:r>
              <a:rPr lang="en-US" altLang="zh-CN"/>
              <a:t> </a:t>
            </a:r>
            <a:endParaRPr lang="en-US" altLang="zh-CN"/>
          </a:p>
          <a:p>
            <a:pPr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altLang="zh-CN"/>
          </a:p>
          <a:p>
            <a:pPr lvl="1" algn="l">
              <a:buClrTx/>
              <a:buSzTx/>
            </a:pPr>
            <a:r>
              <a:rPr lang="en-US" altLang="zh-CN" b="1"/>
              <a:t>ETIRA:</a:t>
            </a:r>
            <a:r>
              <a:rPr lang="en-US" altLang="zh-CN"/>
              <a:t> prioritizing compliance, sustainability, and member support to navigate 2025’s challenges and opportunities</a:t>
            </a:r>
            <a:endParaRPr lang="en-US" altLang="zh-CN"/>
          </a:p>
          <a:p>
            <a:pPr lvl="1" algn="l">
              <a:buClrTx/>
              <a:buSzTx/>
            </a:pPr>
            <a:endParaRPr lang="en-US" altLang="zh-CN" b="1"/>
          </a:p>
          <a:p>
            <a:pPr lvl="1" algn="l">
              <a:buClrTx/>
              <a:buSzTx/>
            </a:pPr>
            <a:r>
              <a:rPr lang="en-US" altLang="zh-CN" b="1">
                <a:sym typeface="+mn-ea"/>
              </a:rPr>
              <a:t>Spain:</a:t>
            </a:r>
            <a:r>
              <a:rPr lang="en-US" altLang="zh-CN">
                <a:sym typeface="+mn-ea"/>
              </a:rPr>
              <a:t> stricter regulations on the classification and disposal of used toner cartridges</a:t>
            </a:r>
            <a:br>
              <a:rPr lang="en-US" altLang="zh-CN">
                <a:sym typeface="+mn-ea"/>
              </a:rPr>
            </a:br>
            <a:br>
              <a:rPr lang="en-US" altLang="zh-CN" b="1"/>
            </a:br>
            <a:endParaRPr lang="en-US" altLang="zh-CN" b="1"/>
          </a:p>
        </p:txBody>
      </p:sp>
      <p:pic>
        <p:nvPicPr>
          <p:cNvPr id="4" name="图片 3" descr="REGUL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435" y="3919855"/>
            <a:ext cx="821055" cy="821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42490" y="4095750"/>
            <a:ext cx="24447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ym typeface="+mn-ea"/>
              </a:rPr>
              <a:t>EU Regulations</a:t>
            </a:r>
            <a:endParaRPr lang="en-US" altLang="zh-CN" sz="2000" b="1"/>
          </a:p>
          <a:p>
            <a:endParaRPr lang="zh-CN" altLang="en-US" sz="2000" b="1"/>
          </a:p>
        </p:txBody>
      </p:sp>
      <p:pic>
        <p:nvPicPr>
          <p:cNvPr id="6" name="图片 5" descr="Recycle001.s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1680845"/>
            <a:ext cx="733425" cy="694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21865" y="1918335"/>
            <a:ext cx="2898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</a:t>
            </a:r>
            <a:r>
              <a:rPr lang="en-US" altLang="zh-CN" sz="2000" b="1">
                <a:sym typeface="+mn-ea"/>
              </a:rPr>
              <a:t>Circular Economy</a:t>
            </a:r>
            <a:endParaRPr lang="en-US" altLang="zh-CN" sz="2000" b="1"/>
          </a:p>
          <a:p>
            <a:endParaRPr lang="zh-CN" altLang="en-US" sz="2000" b="1"/>
          </a:p>
        </p:txBody>
      </p:sp>
      <p:pic>
        <p:nvPicPr>
          <p:cNvPr id="8" name="图片 7" descr="RT LOG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525145"/>
            <a:ext cx="12191365" cy="904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p>
            <a:r>
              <a:rPr lang="en-US" altLang="zh-CN" sz="489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Opinions</a:t>
            </a:r>
            <a:endParaRPr lang="en-US" altLang="zh-CN" sz="489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32460" y="2183765"/>
            <a:ext cx="2817495" cy="4436745"/>
          </a:xfrm>
        </p:spPr>
        <p:txBody>
          <a:bodyPr>
            <a:normAutofit fontScale="90000" lnSpcReduction="10000"/>
          </a:bodyPr>
          <a:p>
            <a:pPr algn="l">
              <a:buFont typeface="Arial" panose="020B0604020202020204" pitchFamily="34" charset="0"/>
            </a:pPr>
            <a:r>
              <a:rPr lang="en-US" altLang="zh-CN" b="1"/>
              <a:t>Inkjet revolution will win in the war</a:t>
            </a:r>
            <a:endParaRPr lang="en-US" altLang="zh-CN" b="1"/>
          </a:p>
          <a:p>
            <a:pPr algn="l">
              <a:buFont typeface="Arial" panose="020B0604020202020204" pitchFamily="34" charset="0"/>
            </a:pPr>
            <a:endParaRPr lang="en-US" altLang="zh-CN" b="1"/>
          </a:p>
          <a:p>
            <a:pPr algn="l">
              <a:buFont typeface="Arial" panose="020B0604020202020204" pitchFamily="34" charset="0"/>
            </a:pPr>
            <a:r>
              <a:rPr lang="en-US" altLang="zh-CN"/>
              <a:t>This reality will completely change the industry that provides print equipment to businesses worldwide. 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endParaRPr lang="en-US" altLang="zh-CN"/>
          </a:p>
          <a:p>
            <a:pPr algn="l">
              <a:buFont typeface="Arial" panose="020B0604020202020204" pitchFamily="34" charset="0"/>
            </a:pPr>
            <a:r>
              <a:rPr lang="en-US" altLang="zh-CN"/>
              <a:t>-Ray Stasieckzo 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endParaRPr lang="en-US" altLang="zh-CN"/>
          </a:p>
          <a:p>
            <a:pPr algn="l">
              <a:buFont typeface="Arial" panose="020B0604020202020204" pitchFamily="34" charset="0"/>
            </a:pPr>
            <a:br>
              <a:rPr lang="en-US" altLang="zh-CN" b="1"/>
            </a:br>
            <a:endParaRPr lang="en-US" altLang="zh-CN" b="1"/>
          </a:p>
        </p:txBody>
      </p:sp>
      <p:pic>
        <p:nvPicPr>
          <p:cNvPr id="6" name="图片 5" descr="Ray-Stasieczko-smoking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77875" y="3328035"/>
            <a:ext cx="5135880" cy="35299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37935" y="2183765"/>
            <a:ext cx="3574415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b="1">
                <a:sym typeface="+mn-ea"/>
              </a:rPr>
              <a:t>Chipped cartridges do not pose a cybersecurity risk</a:t>
            </a:r>
            <a:br>
              <a:rPr lang="en-US" altLang="zh-CN" b="1">
                <a:sym typeface="+mn-ea"/>
              </a:rPr>
            </a:br>
            <a:endParaRPr lang="en-US" altLang="zh-CN" b="1"/>
          </a:p>
          <a:p>
            <a:pPr algn="l">
              <a:buFont typeface="Arial" panose="020B0604020202020204" pitchFamily="34" charset="0"/>
            </a:pPr>
            <a:r>
              <a:rPr lang="en-US" altLang="zh-CN" sz="2400">
                <a:sym typeface="+mn-ea"/>
              </a:rPr>
              <a:t>The true security threats in the printing ecosystem lie in network vulnerabilities, firmware flaws, and inadequate security protocols within the printers themselves.</a:t>
            </a:r>
            <a:endParaRPr lang="en-US" altLang="zh-CN" sz="2400">
              <a:sym typeface="+mn-ea"/>
            </a:endParaRPr>
          </a:p>
          <a:p>
            <a:pPr algn="l">
              <a:buFont typeface="Arial" panose="020B0604020202020204" pitchFamily="34" charset="0"/>
            </a:pPr>
            <a:endParaRPr lang="en-US" altLang="zh-CN" sz="2400" b="1">
              <a:sym typeface="+mn-ea"/>
            </a:endParaRPr>
          </a:p>
          <a:p>
            <a:pPr algn="l">
              <a:buFont typeface="Arial" panose="020B0604020202020204" pitchFamily="34" charset="0"/>
            </a:pPr>
            <a:r>
              <a:rPr lang="en-US" altLang="zh-CN" sz="2400">
                <a:sym typeface="+mn-ea"/>
              </a:rPr>
              <a:t>-Volker Kappius</a:t>
            </a:r>
            <a:endParaRPr lang="en-US" altLang="zh-CN" sz="2400">
              <a:sym typeface="+mn-ea"/>
            </a:endParaRPr>
          </a:p>
          <a:p>
            <a:pPr algn="l">
              <a:buFont typeface="Arial" panose="020B0604020202020204" pitchFamily="34" charset="0"/>
            </a:pPr>
            <a:br>
              <a:rPr lang="en-US" altLang="zh-CN" b="1">
                <a:sym typeface="+mn-ea"/>
              </a:rPr>
            </a:br>
            <a:endParaRPr lang="zh-CN" altLang="en-US"/>
          </a:p>
        </p:txBody>
      </p:sp>
      <p:pic>
        <p:nvPicPr>
          <p:cNvPr id="9" name="图片 8" descr="Volker Kappi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370" y="3595370"/>
            <a:ext cx="3262630" cy="32626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5" y="681990"/>
            <a:ext cx="12192000" cy="9042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p>
            <a:r>
              <a:rPr lang="en-US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Stay Tuned!</a:t>
            </a:r>
            <a:endParaRPr lang="en-US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042160"/>
            <a:ext cx="9688195" cy="4436745"/>
          </a:xfrm>
        </p:spPr>
        <p:txBody>
          <a:bodyPr>
            <a:normAutofit/>
          </a:bodyPr>
          <a:p>
            <a:pPr algn="l">
              <a:buFont typeface="Arial" panose="020B0604020202020204" pitchFamily="34" charset="0"/>
            </a:pPr>
            <a:br>
              <a:rPr lang="en-US" altLang="zh-CN" b="1"/>
            </a:br>
            <a:r>
              <a:rPr lang="en-US" altLang="zh-CN"/>
              <a:t>For more breaking news, updates, views and opinions, visit </a:t>
            </a:r>
            <a:r>
              <a:rPr lang="en-US" altLang="zh-CN" i="1">
                <a:hlinkClick r:id="rId1" action="ppaction://hlinkfile"/>
              </a:rPr>
              <a:t>RTMworld.com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r>
              <a:rPr lang="en-US" altLang="zh-CN"/>
              <a:t>or subscribe to our weekly enewsletter: </a:t>
            </a:r>
            <a:r>
              <a:rPr lang="en-US" altLang="zh-CN">
                <a:hlinkClick r:id="rId2"/>
              </a:rPr>
              <a:t>http://eepurl.com/dgU8gH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endParaRPr lang="en-US" altLang="zh-CN"/>
          </a:p>
          <a:p>
            <a:pPr algn="l">
              <a:buFont typeface="Arial" panose="020B0604020202020204" pitchFamily="34" charset="0"/>
            </a:pPr>
            <a:r>
              <a:rPr lang="en-US" altLang="zh-CN"/>
              <a:t>Find us @</a:t>
            </a:r>
            <a:r>
              <a:rPr lang="en-US" altLang="zh-CN" i="1">
                <a:solidFill>
                  <a:srgbClr val="FFC000"/>
                </a:solidFill>
              </a:rPr>
              <a:t>RTMworld</a:t>
            </a:r>
            <a:r>
              <a:rPr lang="en-US" altLang="zh-CN"/>
              <a:t> or </a:t>
            </a:r>
            <a:r>
              <a:rPr lang="en-US" altLang="zh-CN" i="1">
                <a:solidFill>
                  <a:srgbClr val="FFC000"/>
                </a:solidFill>
              </a:rPr>
              <a:t>rtm_world</a:t>
            </a:r>
            <a:r>
              <a:rPr lang="en-US" altLang="zh-CN"/>
              <a:t> on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endParaRPr lang="en-US" altLang="zh-CN"/>
          </a:p>
          <a:p>
            <a:pPr algn="l">
              <a:buFont typeface="Arial" panose="020B0604020202020204" pitchFamily="34" charset="0"/>
            </a:pPr>
            <a:r>
              <a:rPr lang="en-US" altLang="zh-CN"/>
              <a:t>Contact:</a:t>
            </a:r>
            <a:endParaRPr lang="en-US" altLang="zh-CN"/>
          </a:p>
          <a:p>
            <a:pPr algn="l">
              <a:buFont typeface="Arial" panose="020B0604020202020204" pitchFamily="34" charset="0"/>
            </a:pPr>
            <a:r>
              <a:rPr lang="en-US" altLang="zh-CN"/>
              <a:t>Maggie.Wang@RTMworld.com</a:t>
            </a:r>
            <a:endParaRPr lang="en-US" altLang="zh-CN"/>
          </a:p>
        </p:txBody>
      </p:sp>
      <p:pic>
        <p:nvPicPr>
          <p:cNvPr id="4" name="图片 3" descr="LinkedIn_icon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40" y="3653155"/>
            <a:ext cx="651510" cy="651510"/>
          </a:xfrm>
          <a:prstGeom prst="rect">
            <a:avLst/>
          </a:prstGeom>
        </p:spPr>
      </p:pic>
      <p:pic>
        <p:nvPicPr>
          <p:cNvPr id="5" name="图片 4" descr="facebook 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250" y="3406775"/>
            <a:ext cx="1109345" cy="1109345"/>
          </a:xfrm>
          <a:prstGeom prst="rect">
            <a:avLst/>
          </a:prstGeom>
        </p:spPr>
      </p:pic>
      <p:pic>
        <p:nvPicPr>
          <p:cNvPr id="7" name="图片 6" descr="Twitter logo-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855" y="3567430"/>
            <a:ext cx="757555" cy="737235"/>
          </a:xfrm>
          <a:prstGeom prst="rect">
            <a:avLst/>
          </a:prstGeom>
        </p:spPr>
      </p:pic>
      <p:pic>
        <p:nvPicPr>
          <p:cNvPr id="8" name="图片 7" descr="Youtube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460" y="3607435"/>
            <a:ext cx="876935" cy="632460"/>
          </a:xfrm>
          <a:prstGeom prst="rect">
            <a:avLst/>
          </a:prstGeom>
        </p:spPr>
      </p:pic>
      <p:pic>
        <p:nvPicPr>
          <p:cNvPr id="6" name="图片 5" descr="RT LOGO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5485" y="5663565"/>
            <a:ext cx="1129030" cy="1098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2502</Words>
  <Application>WPS 演示</Application>
  <PresentationFormat>宽屏</PresentationFormat>
  <Paragraphs>146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WPS</vt:lpstr>
      <vt:lpstr>Printing Industry Market Trends- Q1 2025</vt:lpstr>
      <vt:lpstr>AI-driven Transformation</vt:lpstr>
      <vt:lpstr>Breakthrough Innovation</vt:lpstr>
      <vt:lpstr>Breakthrough Innovation</vt:lpstr>
      <vt:lpstr>Market Growth Data</vt:lpstr>
      <vt:lpstr>DTF Printing Revolution</vt:lpstr>
      <vt:lpstr>Compliance Focus</vt:lpstr>
      <vt:lpstr>Opinions</vt:lpstr>
      <vt:lpstr>Stay Tuned!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Maggie</cp:lastModifiedBy>
  <cp:revision>21</cp:revision>
  <dcterms:created xsi:type="dcterms:W3CDTF">2023-08-09T12:44:00Z</dcterms:created>
  <dcterms:modified xsi:type="dcterms:W3CDTF">2025-04-02T09:14:01Z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870D64E91E1940D5BFAFFEF23EEB4B8C_13</vt:lpwstr>
  </property>
  <property fmtid="{D5CDD505-2E9C-101B-9397-08002B2CF9AE}" pid="3" name="KSOProductBuildVer">
    <vt:lpwstr>2052-12.1.0.20305</vt:lpwstr>
  </property>
</Properties>
</file>