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5" r:id="rId3"/>
    <p:sldId id="271" r:id="rId4"/>
    <p:sldId id="256" r:id="rId5"/>
    <p:sldId id="267" r:id="rId6"/>
    <p:sldId id="270" r:id="rId7"/>
    <p:sldId id="272" r:id="rId8"/>
    <p:sldId id="269" r:id="rId9"/>
    <p:sldId id="266" r:id="rId1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9" Type="http://schemas.openxmlformats.org/officeDocument/2006/relationships/tags" Target="../tags/tag8.xml"/><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0" Type="http://schemas.openxmlformats.org/officeDocument/2006/relationships/slideLayout" Target="../slideLayouts/slideLayout2.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0.jpeg"/><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1.png"/><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hyperlink" Target="http://eepurl.com/dgU8gH" TargetMode="External"/><Relationship Id="rId1" Type="http://schemas.openxmlformats.org/officeDocument/2006/relationships/hyperlink" Target="rtmworld.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0" y="0"/>
            <a:ext cx="12192635" cy="3429000"/>
          </a:xfrm>
          <a:solidFill>
            <a:schemeClr val="accent1">
              <a:lumMod val="75000"/>
            </a:schemeClr>
          </a:solidFill>
        </p:spPr>
        <p:txBody>
          <a:bodyPr/>
          <a:p>
            <a:pPr algn="ctr"/>
            <a:r>
              <a:rPr lang="en-US" altLang="zh-CN">
                <a:solidFill>
                  <a:schemeClr val="bg1"/>
                </a:solidFill>
                <a:effectLst>
                  <a:outerShdw blurRad="38100" dist="19050" dir="2700000" algn="tl" rotWithShape="0">
                    <a:schemeClr val="dk1">
                      <a:alpha val="40000"/>
                    </a:schemeClr>
                  </a:outerShdw>
                </a:effectLst>
              </a:rPr>
              <a:t>Printing Industry Market Trends and Highlights</a:t>
            </a:r>
            <a:br>
              <a:rPr lang="en-US" altLang="zh-CN">
                <a:solidFill>
                  <a:schemeClr val="bg1"/>
                </a:solidFill>
                <a:effectLst>
                  <a:outerShdw blurRad="38100" dist="19050" dir="2700000" algn="tl" rotWithShape="0">
                    <a:schemeClr val="dk1">
                      <a:alpha val="40000"/>
                    </a:schemeClr>
                  </a:outerShdw>
                </a:effectLst>
              </a:rPr>
            </a:br>
            <a:r>
              <a:rPr lang="en-US" altLang="zh-CN">
                <a:solidFill>
                  <a:schemeClr val="bg1"/>
                </a:solidFill>
                <a:effectLst>
                  <a:outerShdw blurRad="38100" dist="19050" dir="2700000" algn="tl" rotWithShape="0">
                    <a:schemeClr val="dk1">
                      <a:alpha val="40000"/>
                    </a:schemeClr>
                  </a:outerShdw>
                </a:effectLst>
                <a:sym typeface="+mn-ea"/>
              </a:rPr>
              <a:t>Q2 2025</a:t>
            </a:r>
            <a:endParaRPr lang="en-US" altLang="zh-CN">
              <a:solidFill>
                <a:schemeClr val="bg1"/>
              </a:solidFill>
              <a:effectLst>
                <a:outerShdw blurRad="38100" dist="19050" dir="2700000" algn="tl" rotWithShape="0">
                  <a:schemeClr val="dk1">
                    <a:alpha val="40000"/>
                  </a:schemeClr>
                </a:outerShdw>
              </a:effectLst>
              <a:sym typeface="+mn-ea"/>
            </a:endParaRPr>
          </a:p>
        </p:txBody>
      </p:sp>
      <p:sp>
        <p:nvSpPr>
          <p:cNvPr id="4" name="文本框 3"/>
          <p:cNvSpPr txBox="1"/>
          <p:nvPr/>
        </p:nvSpPr>
        <p:spPr>
          <a:xfrm>
            <a:off x="4827270" y="3797300"/>
            <a:ext cx="2299335" cy="429895"/>
          </a:xfrm>
          <a:prstGeom prst="rect">
            <a:avLst/>
          </a:prstGeom>
          <a:noFill/>
        </p:spPr>
        <p:txBody>
          <a:bodyPr wrap="square" rtlCol="0">
            <a:spAutoFit/>
          </a:bodyPr>
          <a:p>
            <a:r>
              <a:rPr lang="en-US" altLang="zh-CN" sz="2200"/>
              <a:t>RTMworld.com</a:t>
            </a:r>
            <a:endParaRPr lang="en-US" altLang="zh-CN" sz="2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2" name="标题 1"/>
          <p:cNvSpPr>
            <a:spLocks noGrp="1"/>
          </p:cNvSpPr>
          <p:nvPr>
            <p:ph type="title"/>
          </p:nvPr>
        </p:nvSpPr>
        <p:spPr>
          <a:xfrm>
            <a:off x="0" y="365125"/>
            <a:ext cx="12192635" cy="1112520"/>
          </a:xfrm>
          <a:solidFill>
            <a:schemeClr val="accent1">
              <a:lumMod val="75000"/>
            </a:schemeClr>
          </a:solidFill>
        </p:spPr>
        <p:txBody>
          <a:bodyPr/>
          <a:p>
            <a:pPr algn="ctr"/>
            <a:r>
              <a:rPr lang="en-US" altLang="zh-CN">
                <a:solidFill>
                  <a:schemeClr val="bg1"/>
                </a:solidFill>
                <a:effectLst>
                  <a:outerShdw blurRad="38100" dist="19050" dir="2700000" algn="tl" rotWithShape="0">
                    <a:schemeClr val="dk1">
                      <a:alpha val="40000"/>
                    </a:schemeClr>
                  </a:outerShdw>
                </a:effectLst>
                <a:sym typeface="+mn-ea"/>
              </a:rPr>
              <a:t>Overview</a:t>
            </a:r>
            <a:endParaRPr lang="en-US" altLang="zh-CN">
              <a:solidFill>
                <a:schemeClr val="bg1"/>
              </a:solidFill>
              <a:effectLst>
                <a:outerShdw blurRad="38100" dist="19050" dir="2700000" algn="tl" rotWithShape="0">
                  <a:schemeClr val="dk1">
                    <a:alpha val="40000"/>
                  </a:schemeClr>
                </a:outerShdw>
              </a:effectLst>
              <a:sym typeface="+mn-ea"/>
            </a:endParaRPr>
          </a:p>
        </p:txBody>
      </p:sp>
      <p:pic>
        <p:nvPicPr>
          <p:cNvPr id="3" name="图片 2" descr="RT LOGO 2"/>
          <p:cNvPicPr>
            <a:picLocks noChangeAspect="1"/>
          </p:cNvPicPr>
          <p:nvPr/>
        </p:nvPicPr>
        <p:blipFill>
          <a:blip r:embed="rId1"/>
          <a:stretch>
            <a:fillRect/>
          </a:stretch>
        </p:blipFill>
        <p:spPr>
          <a:xfrm>
            <a:off x="10865485" y="5663565"/>
            <a:ext cx="1129030" cy="1098550"/>
          </a:xfrm>
          <a:prstGeom prst="rect">
            <a:avLst/>
          </a:prstGeom>
        </p:spPr>
      </p:pic>
      <p:sp>
        <p:nvSpPr>
          <p:cNvPr id="4" name="矩形 3"/>
          <p:cNvSpPr/>
          <p:nvPr/>
        </p:nvSpPr>
        <p:spPr>
          <a:xfrm>
            <a:off x="2465705" y="2248535"/>
            <a:ext cx="361315" cy="423545"/>
          </a:xfrm>
          <a:prstGeom prst="rect">
            <a:avLst/>
          </a:prstGeom>
          <a:noFill/>
          <a:ln>
            <a:noFill/>
          </a:ln>
        </p:spPr>
        <p:txBody>
          <a:bodyPr wrap="none" rtlCol="0" anchor="t">
            <a:noAutofit/>
          </a:bodyPr>
          <a:p>
            <a:pPr algn="ctr"/>
            <a:r>
              <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n-US" altLang="zh-CN" sz="72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 name="矩形 10"/>
          <p:cNvSpPr/>
          <p:nvPr>
            <p:custDataLst>
              <p:tags r:id="rId2"/>
            </p:custDataLst>
          </p:nvPr>
        </p:nvSpPr>
        <p:spPr>
          <a:xfrm>
            <a:off x="3811905" y="1777365"/>
            <a:ext cx="4506595" cy="407035"/>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sym typeface="+mn-ea"/>
              </a:rPr>
              <a:t>Market Trends</a:t>
            </a:r>
            <a:endParaRPr lang="en-US" altLang="zh-CN">
              <a:solidFill>
                <a:schemeClr val="tx1"/>
              </a:solidFill>
              <a:sym typeface="+mn-ea"/>
            </a:endParaRPr>
          </a:p>
        </p:txBody>
      </p:sp>
      <p:sp>
        <p:nvSpPr>
          <p:cNvPr id="12" name="矩形 11"/>
          <p:cNvSpPr/>
          <p:nvPr>
            <p:custDataLst>
              <p:tags r:id="rId3"/>
            </p:custDataLst>
          </p:nvPr>
        </p:nvSpPr>
        <p:spPr>
          <a:xfrm>
            <a:off x="3811905" y="2631440"/>
            <a:ext cx="4506595" cy="407035"/>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sym typeface="+mn-ea"/>
              </a:rPr>
              <a:t>Equipment Highlights</a:t>
            </a:r>
            <a:endParaRPr lang="en-US" altLang="zh-CN">
              <a:solidFill>
                <a:schemeClr val="tx1"/>
              </a:solidFill>
              <a:sym typeface="+mn-ea"/>
            </a:endParaRPr>
          </a:p>
        </p:txBody>
      </p:sp>
      <p:sp>
        <p:nvSpPr>
          <p:cNvPr id="13" name="矩形 12"/>
          <p:cNvSpPr/>
          <p:nvPr>
            <p:custDataLst>
              <p:tags r:id="rId4"/>
            </p:custDataLst>
          </p:nvPr>
        </p:nvSpPr>
        <p:spPr>
          <a:xfrm>
            <a:off x="3811905" y="4234815"/>
            <a:ext cx="4506595" cy="407035"/>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sym typeface="+mn-ea"/>
              </a:rPr>
              <a:t>Other Highlights</a:t>
            </a:r>
            <a:endParaRPr lang="en-US" altLang="zh-CN">
              <a:solidFill>
                <a:schemeClr val="tx1"/>
              </a:solidFill>
              <a:sym typeface="+mn-ea"/>
            </a:endParaRPr>
          </a:p>
        </p:txBody>
      </p:sp>
      <p:sp>
        <p:nvSpPr>
          <p:cNvPr id="14" name="矩形 13"/>
          <p:cNvSpPr/>
          <p:nvPr>
            <p:custDataLst>
              <p:tags r:id="rId5"/>
            </p:custDataLst>
          </p:nvPr>
        </p:nvSpPr>
        <p:spPr>
          <a:xfrm>
            <a:off x="3811905" y="5575935"/>
            <a:ext cx="4506595" cy="407035"/>
          </a:xfrm>
          <a:prstGeom prst="rect">
            <a:avLst/>
          </a:prstGeom>
          <a:solidFill>
            <a:schemeClr val="accent1">
              <a:lumMod val="20000"/>
              <a:lumOff val="8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sym typeface="+mn-ea"/>
              </a:rPr>
              <a:t>Opinions </a:t>
            </a:r>
            <a:endParaRPr lang="en-US" altLang="zh-CN">
              <a:solidFill>
                <a:schemeClr val="tx1"/>
              </a:solidFill>
              <a:sym typeface="+mn-ea"/>
            </a:endParaRPr>
          </a:p>
        </p:txBody>
      </p:sp>
      <p:sp>
        <p:nvSpPr>
          <p:cNvPr id="16" name="流程图: 可选过程 15"/>
          <p:cNvSpPr/>
          <p:nvPr>
            <p:custDataLst>
              <p:tags r:id="rId6"/>
            </p:custDataLst>
          </p:nvPr>
        </p:nvSpPr>
        <p:spPr>
          <a:xfrm>
            <a:off x="3811905" y="1774825"/>
            <a:ext cx="443230" cy="400050"/>
          </a:xfrm>
          <a:prstGeom prst="flowChartAlternate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1</a:t>
            </a:r>
            <a:endParaRPr lang="en-US" altLang="zh-CN"/>
          </a:p>
        </p:txBody>
      </p:sp>
      <p:sp>
        <p:nvSpPr>
          <p:cNvPr id="17" name="流程图: 可选过程 16"/>
          <p:cNvSpPr/>
          <p:nvPr>
            <p:custDataLst>
              <p:tags r:id="rId7"/>
            </p:custDataLst>
          </p:nvPr>
        </p:nvSpPr>
        <p:spPr>
          <a:xfrm>
            <a:off x="3811905" y="2630170"/>
            <a:ext cx="443230" cy="400050"/>
          </a:xfrm>
          <a:prstGeom prst="flowChartAlternate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2</a:t>
            </a:r>
            <a:endParaRPr lang="en-US" altLang="zh-CN"/>
          </a:p>
        </p:txBody>
      </p:sp>
      <p:sp>
        <p:nvSpPr>
          <p:cNvPr id="18" name="流程图: 可选过程 17"/>
          <p:cNvSpPr/>
          <p:nvPr>
            <p:custDataLst>
              <p:tags r:id="rId8"/>
            </p:custDataLst>
          </p:nvPr>
        </p:nvSpPr>
        <p:spPr>
          <a:xfrm>
            <a:off x="3811905" y="4241800"/>
            <a:ext cx="443230" cy="400050"/>
          </a:xfrm>
          <a:prstGeom prst="flowChartAlternate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3</a:t>
            </a:r>
            <a:endParaRPr lang="en-US" altLang="zh-CN"/>
          </a:p>
        </p:txBody>
      </p:sp>
      <p:sp>
        <p:nvSpPr>
          <p:cNvPr id="19" name="流程图: 可选过程 18"/>
          <p:cNvSpPr/>
          <p:nvPr>
            <p:custDataLst>
              <p:tags r:id="rId9"/>
            </p:custDataLst>
          </p:nvPr>
        </p:nvSpPr>
        <p:spPr>
          <a:xfrm>
            <a:off x="3822065" y="5579110"/>
            <a:ext cx="443230" cy="400050"/>
          </a:xfrm>
          <a:prstGeom prst="flowChartAlternateProcess">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t>4</a:t>
            </a:r>
            <a:endParaRPr lang="en-US" altLang="zh-CN"/>
          </a:p>
        </p:txBody>
      </p:sp>
      <p:sp>
        <p:nvSpPr>
          <p:cNvPr id="21" name="文本框 20"/>
          <p:cNvSpPr txBox="1"/>
          <p:nvPr/>
        </p:nvSpPr>
        <p:spPr>
          <a:xfrm>
            <a:off x="3953510" y="3065780"/>
            <a:ext cx="3799205" cy="1198880"/>
          </a:xfrm>
          <a:prstGeom prst="rect">
            <a:avLst/>
          </a:prstGeom>
          <a:noFill/>
        </p:spPr>
        <p:txBody>
          <a:bodyPr wrap="square" rtlCol="0">
            <a:spAutoFit/>
          </a:bodyPr>
          <a:p>
            <a:pPr marL="742950" lvl="1" indent="-285750">
              <a:buFont typeface="Arial" panose="020B0604020202020204" pitchFamily="34" charset="0"/>
              <a:buChar char="•"/>
            </a:pPr>
            <a:r>
              <a:rPr lang="en-US" altLang="zh-CN">
                <a:sym typeface="+mn-ea"/>
              </a:rPr>
              <a:t>Garment Printer</a:t>
            </a:r>
            <a:endParaRPr lang="en-US" altLang="zh-CN"/>
          </a:p>
          <a:p>
            <a:pPr marL="742950" lvl="1" indent="-285750">
              <a:buFont typeface="Arial" panose="020B0604020202020204" pitchFamily="34" charset="0"/>
              <a:buChar char="•"/>
            </a:pPr>
            <a:r>
              <a:rPr lang="en-US" altLang="zh-CN">
                <a:sym typeface="+mn-ea"/>
              </a:rPr>
              <a:t>Large Format Printer</a:t>
            </a:r>
            <a:endParaRPr lang="en-US" altLang="zh-CN"/>
          </a:p>
          <a:p>
            <a:pPr marL="742950" lvl="1" indent="-285750">
              <a:buFont typeface="Arial" panose="020B0604020202020204" pitchFamily="34" charset="0"/>
              <a:buChar char="•"/>
            </a:pPr>
            <a:r>
              <a:rPr lang="en-US" altLang="zh-CN">
                <a:sym typeface="+mn-ea"/>
              </a:rPr>
              <a:t>On-demand Printer</a:t>
            </a:r>
            <a:endParaRPr lang="en-US" altLang="zh-CN">
              <a:sym typeface="+mn-ea"/>
            </a:endParaRPr>
          </a:p>
          <a:p>
            <a:pPr marL="742950" lvl="1" indent="-285750">
              <a:buFont typeface="Arial" panose="020B0604020202020204" pitchFamily="34" charset="0"/>
              <a:buChar char="•"/>
            </a:pPr>
            <a:r>
              <a:rPr lang="en-US" altLang="zh-CN"/>
              <a:t>Portable Label Printer</a:t>
            </a:r>
            <a:endParaRPr lang="en-US" altLang="zh-CN"/>
          </a:p>
        </p:txBody>
      </p:sp>
      <p:sp>
        <p:nvSpPr>
          <p:cNvPr id="22" name="文本框 21"/>
          <p:cNvSpPr txBox="1"/>
          <p:nvPr/>
        </p:nvSpPr>
        <p:spPr>
          <a:xfrm>
            <a:off x="3953510" y="4667885"/>
            <a:ext cx="4118610" cy="907415"/>
          </a:xfrm>
          <a:prstGeom prst="rect">
            <a:avLst/>
          </a:prstGeom>
          <a:noFill/>
        </p:spPr>
        <p:txBody>
          <a:bodyPr wrap="square" rtlCol="0">
            <a:noAutofit/>
          </a:bodyPr>
          <a:p>
            <a:pPr marL="742950" lvl="1" indent="-285750">
              <a:buFont typeface="Arial" panose="020B0604020202020204" pitchFamily="34" charset="0"/>
              <a:buChar char="•"/>
            </a:pPr>
            <a:r>
              <a:rPr lang="en-US" altLang="zh-CN">
                <a:sym typeface="+mn-ea"/>
              </a:rPr>
              <a:t>Strategic</a:t>
            </a:r>
            <a:r>
              <a:rPr lang="en-US" altLang="zh-CN">
                <a:sym typeface="+mn-ea"/>
              </a:rPr>
              <a:t>al Investment in AI</a:t>
            </a:r>
            <a:endParaRPr lang="en-US" altLang="zh-CN"/>
          </a:p>
          <a:p>
            <a:pPr marL="742950" lvl="1" indent="-285750">
              <a:buFont typeface="Arial" panose="020B0604020202020204" pitchFamily="34" charset="0"/>
              <a:buChar char="•"/>
            </a:pPr>
            <a:r>
              <a:rPr lang="en-US" altLang="zh-CN">
                <a:sym typeface="+mn-ea"/>
              </a:rPr>
              <a:t>Digital Transformation</a:t>
            </a:r>
            <a:endParaRPr lang="en-US" altLang="zh-CN">
              <a:sym typeface="+mn-ea"/>
            </a:endParaRPr>
          </a:p>
          <a:p>
            <a:pPr marL="742950" lvl="1" indent="-285750">
              <a:buFont typeface="Arial" panose="020B0604020202020204" pitchFamily="34" charset="0"/>
              <a:buChar char="•"/>
            </a:pPr>
            <a:r>
              <a:rPr lang="en-US" altLang="zh-CN">
                <a:sym typeface="+mn-ea"/>
              </a:rPr>
              <a:t>Adoption of Chinese Technology</a:t>
            </a:r>
            <a:endParaRPr lang="en-US" altLang="zh-CN">
              <a:sym typeface="+mn-ea"/>
            </a:endParaRPr>
          </a:p>
          <a:p>
            <a:pPr marL="742950" lvl="1" indent="-285750">
              <a:buFont typeface="Arial" panose="020B0604020202020204" pitchFamily="34" charset="0"/>
              <a:buChar char="•"/>
            </a:pPr>
            <a:endParaRPr lang="en-US" altLang="zh-CN"/>
          </a:p>
          <a:p>
            <a:endParaRPr lang="zh-CN"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35" y="639445"/>
            <a:ext cx="12192000" cy="904240"/>
          </a:xfrm>
          <a:solidFill>
            <a:schemeClr val="accent1">
              <a:lumMod val="75000"/>
            </a:schemeClr>
          </a:solidFill>
        </p:spPr>
        <p:txBody>
          <a:bodyPr>
            <a:normAutofit fontScale="90000"/>
          </a:bodyPr>
          <a:p>
            <a:r>
              <a:rPr lang="en-US" altLang="zh-CN">
                <a:solidFill>
                  <a:schemeClr val="bg1"/>
                </a:solidFill>
                <a:sym typeface="+mn-ea"/>
              </a:rPr>
              <a:t>Market Trends</a:t>
            </a:r>
            <a:endParaRPr lang="en-US" altLang="zh-CN">
              <a:solidFill>
                <a:schemeClr val="bg1"/>
              </a:solidFill>
              <a:effectLst>
                <a:outerShdw blurRad="38100" dist="19050" dir="2700000" algn="tl" rotWithShape="0">
                  <a:schemeClr val="dk1">
                    <a:alpha val="40000"/>
                  </a:schemeClr>
                </a:outerShdw>
              </a:effectLst>
              <a:sym typeface="+mn-ea"/>
            </a:endParaRPr>
          </a:p>
        </p:txBody>
      </p:sp>
      <p:sp>
        <p:nvSpPr>
          <p:cNvPr id="3" name="副标题 2"/>
          <p:cNvSpPr>
            <a:spLocks noGrp="1"/>
          </p:cNvSpPr>
          <p:nvPr>
            <p:ph type="subTitle" idx="1"/>
          </p:nvPr>
        </p:nvSpPr>
        <p:spPr>
          <a:xfrm>
            <a:off x="1463040" y="1809750"/>
            <a:ext cx="7937500" cy="4304030"/>
          </a:xfrm>
          <a:ln>
            <a:noFill/>
          </a:ln>
        </p:spPr>
        <p:txBody>
          <a:bodyPr>
            <a:noAutofit/>
          </a:bodyPr>
          <a:p>
            <a:pPr algn="l">
              <a:buFont typeface="Arial" panose="020B0604020202020204" pitchFamily="34" charset="0"/>
            </a:pPr>
            <a:endParaRPr lang="en-US" altLang="zh-CN" sz="2300"/>
          </a:p>
          <a:p>
            <a:pPr marL="342900" indent="-342900" algn="l">
              <a:buFont typeface="Arial" panose="020B0604020202020204" pitchFamily="34" charset="0"/>
              <a:buChar char="•"/>
            </a:pPr>
            <a:r>
              <a:rPr lang="en-US" altLang="zh-CN" sz="2300">
                <a:solidFill>
                  <a:schemeClr val="tx1"/>
                </a:solidFill>
                <a:effectLst>
                  <a:outerShdw blurRad="38100" dist="19050" dir="2700000" algn="tl" rotWithShape="0">
                    <a:schemeClr val="dk1">
                      <a:alpha val="40000"/>
                    </a:schemeClr>
                  </a:outerShdw>
                </a:effectLst>
              </a:rPr>
              <a:t>Ink </a:t>
            </a:r>
            <a:r>
              <a:rPr lang="en-US" altLang="zh-CN" sz="2300">
                <a:solidFill>
                  <a:schemeClr val="tx1"/>
                </a:solidFill>
                <a:effectLst>
                  <a:outerShdw blurRad="38100" dist="19050" dir="2700000" algn="tl" rotWithShape="0">
                    <a:schemeClr val="dk1">
                      <a:alpha val="40000"/>
                    </a:schemeClr>
                  </a:outerShdw>
                </a:effectLst>
              </a:rPr>
              <a:t>tank printers</a:t>
            </a:r>
            <a:r>
              <a:rPr lang="en-US" altLang="zh-CN" sz="2300"/>
              <a:t>  continued to expand in Q2, 2025, marking the </a:t>
            </a:r>
            <a:r>
              <a:rPr lang="en-US" altLang="zh-CN" sz="2300">
                <a:solidFill>
                  <a:schemeClr val="tx1"/>
                </a:solidFill>
                <a:effectLst>
                  <a:outerShdw blurRad="38100" dist="19050" dir="2700000" algn="tl" rotWithShape="0">
                    <a:schemeClr val="dk1">
                      <a:alpha val="40000"/>
                    </a:schemeClr>
                  </a:outerShdw>
                </a:effectLst>
              </a:rPr>
              <a:t>4th straight quarter</a:t>
            </a:r>
            <a:r>
              <a:rPr lang="en-US" altLang="zh-CN" sz="2300"/>
              <a:t> of </a:t>
            </a:r>
            <a:r>
              <a:rPr lang="en-US" altLang="zh-CN" sz="2300">
                <a:solidFill>
                  <a:schemeClr val="tx1"/>
                </a:solidFill>
                <a:effectLst>
                  <a:outerShdw blurRad="38100" dist="19050" dir="2700000" algn="tl" rotWithShape="0">
                    <a:schemeClr val="dk1">
                      <a:alpha val="40000"/>
                    </a:schemeClr>
                  </a:outerShdw>
                </a:effectLst>
              </a:rPr>
              <a:t>year-over-year growth</a:t>
            </a:r>
            <a:r>
              <a:rPr lang="en-US" altLang="zh-CN" sz="2300"/>
              <a:t>. </a:t>
            </a:r>
            <a:endParaRPr lang="en-US" altLang="zh-CN" sz="2300"/>
          </a:p>
          <a:p>
            <a:pPr marL="342900" indent="-342900" algn="l">
              <a:buFont typeface="Arial" panose="020B0604020202020204" pitchFamily="34" charset="0"/>
              <a:buChar char="•"/>
            </a:pPr>
            <a:endParaRPr lang="en-US" altLang="zh-CN" sz="2300"/>
          </a:p>
          <a:p>
            <a:pPr marL="342900" indent="-342900" algn="l">
              <a:buFont typeface="Arial" panose="020B0604020202020204" pitchFamily="34" charset="0"/>
              <a:buChar char="•"/>
            </a:pPr>
            <a:r>
              <a:rPr lang="en-US" altLang="zh-CN" sz="2300">
                <a:solidFill>
                  <a:schemeClr val="tx1"/>
                </a:solidFill>
                <a:effectLst>
                  <a:outerShdw blurRad="38100" dist="19050" dir="2700000" algn="tl" rotWithShape="0">
                    <a:schemeClr val="dk1">
                      <a:alpha val="40000"/>
                    </a:schemeClr>
                  </a:outerShdw>
                </a:effectLst>
              </a:rPr>
              <a:t>Thermal receipt printers</a:t>
            </a:r>
            <a:r>
              <a:rPr lang="en-US" altLang="zh-CN" sz="2300"/>
              <a:t> saw significant adoption in the retail sector,  increasingly used in mobile point-of-sale (mPOS) systems, especially tablet-based POS setups. </a:t>
            </a:r>
            <a:endParaRPr lang="en-US" altLang="zh-CN" sz="2300"/>
          </a:p>
          <a:p>
            <a:pPr marL="342900" indent="-342900" algn="l">
              <a:buFont typeface="Arial" panose="020B0604020202020204" pitchFamily="34" charset="0"/>
              <a:buChar char="•"/>
            </a:pPr>
            <a:endParaRPr lang="en-US" altLang="zh-CN" sz="2300"/>
          </a:p>
          <a:p>
            <a:pPr marL="342900" indent="-342900" algn="l">
              <a:buFont typeface="Arial" panose="020B0604020202020204" pitchFamily="34" charset="0"/>
              <a:buChar char="•"/>
            </a:pPr>
            <a:r>
              <a:rPr lang="en-US" altLang="zh-CN" sz="2300"/>
              <a:t>Global large-format printer sales dropped 1.4% year-on-year in 2024, only 70% of 2019 level. </a:t>
            </a:r>
            <a:endParaRPr lang="en-US" altLang="zh-CN" sz="2300"/>
          </a:p>
        </p:txBody>
      </p:sp>
      <p:sp>
        <p:nvSpPr>
          <p:cNvPr id="5" name="椭圆 4"/>
          <p:cNvSpPr/>
          <p:nvPr/>
        </p:nvSpPr>
        <p:spPr>
          <a:xfrm>
            <a:off x="1463040" y="2302510"/>
            <a:ext cx="332740" cy="2844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6" name="椭圆 5"/>
          <p:cNvSpPr/>
          <p:nvPr/>
        </p:nvSpPr>
        <p:spPr>
          <a:xfrm>
            <a:off x="1463040" y="3505200"/>
            <a:ext cx="332740" cy="2844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7" name="椭圆 6"/>
          <p:cNvSpPr/>
          <p:nvPr/>
        </p:nvSpPr>
        <p:spPr>
          <a:xfrm>
            <a:off x="1463040" y="5007610"/>
            <a:ext cx="332740" cy="2844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8" name="直接连接符 7"/>
          <p:cNvCxnSpPr/>
          <p:nvPr/>
        </p:nvCxnSpPr>
        <p:spPr>
          <a:xfrm flipV="1">
            <a:off x="1899285" y="2609215"/>
            <a:ext cx="1948180" cy="10160"/>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9" name="直接连接符 8"/>
          <p:cNvCxnSpPr/>
          <p:nvPr/>
        </p:nvCxnSpPr>
        <p:spPr>
          <a:xfrm>
            <a:off x="1899285" y="3799840"/>
            <a:ext cx="2868930" cy="1905"/>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flipV="1">
            <a:off x="1795780" y="5304790"/>
            <a:ext cx="5269230" cy="30480"/>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pic>
        <p:nvPicPr>
          <p:cNvPr id="11" name="图片 10"/>
          <p:cNvPicPr>
            <a:picLocks noChangeAspect="1"/>
          </p:cNvPicPr>
          <p:nvPr/>
        </p:nvPicPr>
        <p:blipFill>
          <a:blip r:embed="rId1"/>
          <a:stretch>
            <a:fillRect/>
          </a:stretch>
        </p:blipFill>
        <p:spPr>
          <a:xfrm>
            <a:off x="9525000" y="2302510"/>
            <a:ext cx="1805305" cy="1504950"/>
          </a:xfrm>
          <a:prstGeom prst="rect">
            <a:avLst/>
          </a:prstGeom>
        </p:spPr>
      </p:pic>
      <p:pic>
        <p:nvPicPr>
          <p:cNvPr id="12" name="图片 11"/>
          <p:cNvPicPr>
            <a:picLocks noChangeAspect="1"/>
          </p:cNvPicPr>
          <p:nvPr/>
        </p:nvPicPr>
        <p:blipFill>
          <a:blip r:embed="rId2"/>
          <a:stretch>
            <a:fillRect/>
          </a:stretch>
        </p:blipFill>
        <p:spPr>
          <a:xfrm>
            <a:off x="9104630" y="3972560"/>
            <a:ext cx="1845945" cy="1934210"/>
          </a:xfrm>
          <a:prstGeom prst="rect">
            <a:avLst/>
          </a:prstGeom>
        </p:spPr>
      </p:pic>
      <p:pic>
        <p:nvPicPr>
          <p:cNvPr id="4" name="图片 3" descr="RT LOGO 2"/>
          <p:cNvPicPr>
            <a:picLocks noChangeAspect="1"/>
          </p:cNvPicPr>
          <p:nvPr/>
        </p:nvPicPr>
        <p:blipFill>
          <a:blip r:embed="rId3"/>
          <a:stretch>
            <a:fillRect/>
          </a:stretch>
        </p:blipFill>
        <p:spPr>
          <a:xfrm>
            <a:off x="10865485" y="5663565"/>
            <a:ext cx="1129030" cy="1098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0" y="525145"/>
            <a:ext cx="12191365" cy="904240"/>
          </a:xfrm>
          <a:solidFill>
            <a:schemeClr val="accent1">
              <a:lumMod val="75000"/>
            </a:schemeClr>
          </a:solidFill>
        </p:spPr>
        <p:txBody>
          <a:bodyPr>
            <a:normAutofit/>
          </a:bodyPr>
          <a:p>
            <a:r>
              <a:rPr lang="en-US" altLang="zh-CN" sz="4890">
                <a:solidFill>
                  <a:schemeClr val="bg1"/>
                </a:solidFill>
                <a:effectLst>
                  <a:outerShdw blurRad="38100" dist="19050" dir="2700000" algn="tl" rotWithShape="0">
                    <a:schemeClr val="dk1">
                      <a:alpha val="40000"/>
                    </a:schemeClr>
                  </a:outerShdw>
                </a:effectLst>
                <a:sym typeface="+mn-ea"/>
              </a:rPr>
              <a:t>Equipment </a:t>
            </a:r>
            <a:r>
              <a:rPr lang="en-US" altLang="zh-CN" sz="4890">
                <a:solidFill>
                  <a:schemeClr val="bg1"/>
                </a:solidFill>
                <a:sym typeface="+mn-ea"/>
              </a:rPr>
              <a:t>Highlights</a:t>
            </a:r>
            <a:endParaRPr lang="en-US" altLang="zh-CN" sz="4890">
              <a:solidFill>
                <a:schemeClr val="bg1"/>
              </a:solidFill>
              <a:effectLst>
                <a:outerShdw blurRad="38100" dist="19050" dir="2700000" algn="tl" rotWithShape="0">
                  <a:schemeClr val="dk1">
                    <a:alpha val="40000"/>
                  </a:schemeClr>
                </a:outerShdw>
              </a:effectLst>
              <a:sym typeface="+mn-ea"/>
            </a:endParaRPr>
          </a:p>
        </p:txBody>
      </p:sp>
      <p:graphicFrame>
        <p:nvGraphicFramePr>
          <p:cNvPr id="4" name="表格 3"/>
          <p:cNvGraphicFramePr/>
          <p:nvPr/>
        </p:nvGraphicFramePr>
        <p:xfrm>
          <a:off x="719138" y="1768475"/>
          <a:ext cx="10753725" cy="3437890"/>
        </p:xfrm>
        <a:graphic>
          <a:graphicData uri="http://schemas.openxmlformats.org/drawingml/2006/table">
            <a:tbl>
              <a:tblPr/>
              <a:tblGrid>
                <a:gridCol w="1095375"/>
                <a:gridCol w="2638425"/>
                <a:gridCol w="7019925"/>
              </a:tblGrid>
              <a:tr h="228600">
                <a:tc>
                  <a:txBody>
                    <a:bodyPr/>
                    <a:p>
                      <a:pPr algn="l" fontAlgn="ctr"/>
                      <a:r>
                        <a:rPr lang="en-US" altLang="zh-CN" sz="1200" b="1" i="0">
                          <a:solidFill>
                            <a:srgbClr val="FFFFFF"/>
                          </a:solidFill>
                          <a:latin typeface="微软雅黑" panose="020B0503020204020204" charset="-122"/>
                          <a:ea typeface="微软雅黑" panose="020B0503020204020204" charset="-122"/>
                        </a:rPr>
                        <a:t>OEM</a:t>
                      </a:r>
                      <a:endParaRPr lang="en-US" altLang="zh-CN" sz="1200" b="1" i="0">
                        <a:solidFill>
                          <a:srgbClr val="FFFFFF"/>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4874CB"/>
                      </a:solidFill>
                      <a:prstDash val="solid"/>
                      <a:headEnd type="none" w="med" len="med"/>
                      <a:tailEnd type="none" w="med" len="med"/>
                    </a:lnT>
                    <a:lnB w="6350" cap="flat" cmpd="sng">
                      <a:solidFill>
                        <a:srgbClr val="91AADF"/>
                      </a:solidFill>
                      <a:prstDash val="solid"/>
                      <a:headEnd type="none" w="med" len="med"/>
                      <a:tailEnd type="none" w="med" len="med"/>
                    </a:lnB>
                    <a:solidFill>
                      <a:srgbClr val="4874CB"/>
                    </a:solidFill>
                  </a:tcPr>
                </a:tc>
                <a:tc>
                  <a:txBody>
                    <a:bodyPr/>
                    <a:p>
                      <a:pPr algn="l" fontAlgn="ctr"/>
                      <a:r>
                        <a:rPr lang="en-US" altLang="zh-CN" sz="1200" b="1" i="0">
                          <a:solidFill>
                            <a:srgbClr val="FFFFFF"/>
                          </a:solidFill>
                          <a:latin typeface="微软雅黑" panose="020B0503020204020204" charset="-122"/>
                          <a:ea typeface="微软雅黑" panose="020B0503020204020204" charset="-122"/>
                        </a:rPr>
                        <a:t>New Release</a:t>
                      </a:r>
                      <a:endParaRPr lang="en-US" altLang="zh-CN" sz="1200" b="1" i="0">
                        <a:solidFill>
                          <a:srgbClr val="FFFFFF"/>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4874CB"/>
                      </a:solidFill>
                      <a:prstDash val="solid"/>
                      <a:headEnd type="none" w="med" len="med"/>
                      <a:tailEnd type="none" w="med" len="med"/>
                    </a:lnT>
                    <a:lnB w="6350" cap="flat" cmpd="sng">
                      <a:solidFill>
                        <a:srgbClr val="91AADF"/>
                      </a:solidFill>
                      <a:prstDash val="solid"/>
                      <a:headEnd type="none" w="med" len="med"/>
                      <a:tailEnd type="none" w="med" len="med"/>
                    </a:lnB>
                    <a:solidFill>
                      <a:srgbClr val="4874CB"/>
                    </a:solidFill>
                  </a:tcPr>
                </a:tc>
                <a:tc>
                  <a:txBody>
                    <a:bodyPr/>
                    <a:p>
                      <a:pPr algn="l" fontAlgn="ctr"/>
                      <a:r>
                        <a:rPr lang="en-US" altLang="zh-CN" sz="1200" b="1" i="0">
                          <a:solidFill>
                            <a:srgbClr val="FFFFFF"/>
                          </a:solidFill>
                          <a:latin typeface="微软雅黑" panose="020B0503020204020204" charset="-122"/>
                          <a:ea typeface="微软雅黑" panose="020B0503020204020204" charset="-122"/>
                        </a:rPr>
                        <a:t>Highlights</a:t>
                      </a:r>
                      <a:endParaRPr lang="en-US" altLang="zh-CN" sz="1200" b="1" i="0">
                        <a:solidFill>
                          <a:srgbClr val="FFFFFF"/>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4874CB"/>
                      </a:solidFill>
                      <a:prstDash val="solid"/>
                      <a:headEnd type="none" w="med" len="med"/>
                      <a:tailEnd type="none" w="med" len="med"/>
                    </a:lnT>
                    <a:lnB w="6350" cap="flat" cmpd="sng">
                      <a:solidFill>
                        <a:srgbClr val="91AADF"/>
                      </a:solidFill>
                      <a:prstDash val="solid"/>
                      <a:headEnd type="none" w="med" len="med"/>
                      <a:tailEnd type="none" w="med" len="med"/>
                    </a:lnB>
                    <a:solidFill>
                      <a:srgbClr val="4874CB"/>
                    </a:solidFill>
                  </a:tcPr>
                </a:tc>
              </a:tr>
              <a:tr h="546100">
                <a:tc>
                  <a:txBody>
                    <a:bodyPr/>
                    <a:p>
                      <a:pPr algn="l" fontAlgn="ctr"/>
                      <a:r>
                        <a:rPr lang="en-US" altLang="zh-CN" sz="1200" b="0" i="0">
                          <a:solidFill>
                            <a:srgbClr val="000000"/>
                          </a:solidFill>
                          <a:latin typeface="微软雅黑" panose="020B0503020204020204" charset="-122"/>
                          <a:ea typeface="微软雅黑" panose="020B0503020204020204" charset="-122"/>
                        </a:rPr>
                        <a:t>Epson</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SureColor G6070</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Its first </a:t>
                      </a:r>
                      <a:r>
                        <a:rPr lang="en-US" altLang="zh-CN" sz="1200" b="1" i="0">
                          <a:solidFill>
                            <a:srgbClr val="000000"/>
                          </a:solidFill>
                          <a:latin typeface="微软雅黑" panose="020B0503020204020204" charset="-122"/>
                          <a:ea typeface="微软雅黑" panose="020B0503020204020204" charset="-122"/>
                        </a:rPr>
                        <a:t>wide-format direct-to-film (DTF) printer</a:t>
                      </a:r>
                      <a:r>
                        <a:rPr lang="en-US" altLang="zh-CN" sz="1200" b="0" i="0">
                          <a:solidFill>
                            <a:srgbClr val="000000"/>
                          </a:solidFill>
                          <a:latin typeface="微软雅黑" panose="020B0503020204020204" charset="-122"/>
                          <a:ea typeface="微软雅黑" panose="020B0503020204020204" charset="-122"/>
                        </a:rPr>
                        <a:t> allowing users to scale up production and easily print oversized graphics</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r>
              <a:tr h="482600">
                <a:tc>
                  <a:txBody>
                    <a:bodyPr/>
                    <a:p>
                      <a:pPr algn="l" fontAlgn="ctr"/>
                      <a:r>
                        <a:rPr lang="en-US" altLang="zh-CN" sz="1200" b="0" i="0">
                          <a:solidFill>
                            <a:srgbClr val="000000"/>
                          </a:solidFill>
                          <a:latin typeface="微软雅黑" panose="020B0503020204020204" charset="-122"/>
                          <a:ea typeface="微软雅黑" panose="020B0503020204020204" charset="-122"/>
                        </a:rPr>
                        <a:t>Ricoh</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no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RICOH Ri 4000</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no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New </a:t>
                      </a:r>
                      <a:r>
                        <a:rPr lang="en-US" altLang="zh-CN" sz="1200" b="1" i="0">
                          <a:solidFill>
                            <a:srgbClr val="000000"/>
                          </a:solidFill>
                          <a:latin typeface="微软雅黑" panose="020B0503020204020204" charset="-122"/>
                          <a:ea typeface="微软雅黑" panose="020B0503020204020204" charset="-122"/>
                        </a:rPr>
                        <a:t>garment printer</a:t>
                      </a:r>
                      <a:r>
                        <a:rPr lang="en-US" altLang="zh-CN" sz="1200" b="0" i="0">
                          <a:solidFill>
                            <a:srgbClr val="000000"/>
                          </a:solidFill>
                          <a:latin typeface="微软雅黑" panose="020B0503020204020204" charset="-122"/>
                          <a:ea typeface="微软雅黑" panose="020B0503020204020204" charset="-122"/>
                        </a:rPr>
                        <a:t> designed for direct printing on garment fabrics such as T-shirts</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noFill/>
                  </a:tcPr>
                </a:tc>
              </a:tr>
              <a:tr h="508000">
                <a:tc>
                  <a:txBody>
                    <a:bodyPr/>
                    <a:p>
                      <a:pPr algn="l" fontAlgn="ctr"/>
                      <a:r>
                        <a:rPr lang="en-US" altLang="zh-CN" sz="1200" b="0" i="0">
                          <a:solidFill>
                            <a:srgbClr val="000000"/>
                          </a:solidFill>
                          <a:latin typeface="微软雅黑" panose="020B0503020204020204" charset="-122"/>
                          <a:ea typeface="微软雅黑" panose="020B0503020204020204" charset="-122"/>
                        </a:rPr>
                        <a:t>Canon</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imagePROGRAF TC-21/21M series</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Compact four-color (CMYK) </a:t>
                      </a:r>
                      <a:r>
                        <a:rPr lang="en-US" altLang="zh-CN" sz="1200" b="1" i="0">
                          <a:solidFill>
                            <a:srgbClr val="000000"/>
                          </a:solidFill>
                          <a:latin typeface="微软雅黑" panose="020B0503020204020204" charset="-122"/>
                          <a:ea typeface="微软雅黑" panose="020B0503020204020204" charset="-122"/>
                        </a:rPr>
                        <a:t>large format desktop printers</a:t>
                      </a:r>
                      <a:r>
                        <a:rPr lang="en-US" altLang="zh-CN" sz="1200" b="0" i="0">
                          <a:solidFill>
                            <a:srgbClr val="000000"/>
                          </a:solidFill>
                          <a:latin typeface="微软雅黑" panose="020B0503020204020204" charset="-122"/>
                          <a:ea typeface="微软雅黑" panose="020B0503020204020204" charset="-122"/>
                        </a:rPr>
                        <a:t> targeting professionals in architecture, engineering, design, retail, and education.</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r>
              <a:tr h="571500">
                <a:tc>
                  <a:txBody>
                    <a:bodyPr/>
                    <a:p>
                      <a:pPr algn="l" fontAlgn="ctr"/>
                      <a:r>
                        <a:rPr lang="en-US" altLang="zh-CN" sz="1200" b="0" i="0">
                          <a:solidFill>
                            <a:srgbClr val="000000"/>
                          </a:solidFill>
                          <a:latin typeface="微软雅黑" panose="020B0503020204020204" charset="-122"/>
                          <a:ea typeface="微软雅黑" panose="020B0503020204020204" charset="-122"/>
                        </a:rPr>
                        <a:t>HP</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no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HP Latex 730/830 series</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no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Water-based </a:t>
                      </a:r>
                      <a:r>
                        <a:rPr lang="en-US" altLang="zh-CN" sz="1200" b="1" i="0">
                          <a:solidFill>
                            <a:srgbClr val="000000"/>
                          </a:solidFill>
                          <a:latin typeface="微软雅黑" panose="020B0503020204020204" charset="-122"/>
                          <a:ea typeface="微软雅黑" panose="020B0503020204020204" charset="-122"/>
                        </a:rPr>
                        <a:t>large-format printers</a:t>
                      </a:r>
                      <a:r>
                        <a:rPr lang="en-US" altLang="zh-CN" sz="1200" b="0" i="0">
                          <a:solidFill>
                            <a:srgbClr val="000000"/>
                          </a:solidFill>
                          <a:latin typeface="微软雅黑" panose="020B0503020204020204" charset="-122"/>
                          <a:ea typeface="微软雅黑" panose="020B0503020204020204" charset="-122"/>
                        </a:rPr>
                        <a:t> tailored for SEMs, offering high-impact print quality, improved productivity and a sustainability edge</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noFill/>
                  </a:tcPr>
                </a:tc>
              </a:tr>
              <a:tr h="546100">
                <a:tc>
                  <a:txBody>
                    <a:bodyPr/>
                    <a:p>
                      <a:pPr algn="l" fontAlgn="ctr"/>
                      <a:r>
                        <a:rPr lang="en-US" altLang="zh-CN" sz="1200" b="0" i="0">
                          <a:solidFill>
                            <a:srgbClr val="000000"/>
                          </a:solidFill>
                          <a:latin typeface="微软雅黑" panose="020B0503020204020204" charset="-122"/>
                          <a:ea typeface="微软雅黑" panose="020B0503020204020204" charset="-122"/>
                        </a:rPr>
                        <a:t>Roland DG</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VersaOBJECT LO-640/300 series</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c>
                  <a:txBody>
                    <a:bodyPr/>
                    <a:p>
                      <a:pPr algn="l" fontAlgn="ctr"/>
                      <a:r>
                        <a:rPr lang="en-US" altLang="zh-CN" sz="1200" b="1" i="0">
                          <a:solidFill>
                            <a:srgbClr val="000000"/>
                          </a:solidFill>
                          <a:latin typeface="微软雅黑" panose="020B0503020204020204" charset="-122"/>
                          <a:ea typeface="微软雅黑" panose="020B0503020204020204" charset="-122"/>
                        </a:rPr>
                        <a:t>On-demand printing solution</a:t>
                      </a:r>
                      <a:r>
                        <a:rPr lang="en-US" altLang="zh-CN" sz="1200" b="0" i="0">
                          <a:solidFill>
                            <a:srgbClr val="000000"/>
                          </a:solidFill>
                          <a:latin typeface="微软雅黑" panose="020B0503020204020204" charset="-122"/>
                          <a:ea typeface="微软雅黑" panose="020B0503020204020204" charset="-122"/>
                        </a:rPr>
                        <a:t> which enables high-precision direct printing on 3D objects made from nearly any material</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91AADF"/>
                      </a:solidFill>
                      <a:prstDash val="solid"/>
                      <a:headEnd type="none" w="med" len="med"/>
                      <a:tailEnd type="none" w="med" len="med"/>
                    </a:lnT>
                    <a:lnB w="6350" cap="flat" cmpd="sng">
                      <a:solidFill>
                        <a:srgbClr val="91AADF"/>
                      </a:solidFill>
                      <a:prstDash val="solid"/>
                      <a:headEnd type="none" w="med" len="med"/>
                      <a:tailEnd type="none" w="med" len="med"/>
                    </a:lnB>
                    <a:solidFill>
                      <a:srgbClr val="D9E1F4"/>
                    </a:solidFill>
                  </a:tcPr>
                </a:tc>
              </a:tr>
              <a:tr h="554990">
                <a:tc>
                  <a:txBody>
                    <a:bodyPr/>
                    <a:p>
                      <a:pPr algn="l" fontAlgn="ctr"/>
                      <a:r>
                        <a:rPr lang="en-US" altLang="zh-CN" sz="1200" b="0" i="0">
                          <a:solidFill>
                            <a:srgbClr val="000000"/>
                          </a:solidFill>
                          <a:latin typeface="微软雅黑" panose="020B0503020204020204" charset="-122"/>
                          <a:ea typeface="微软雅黑" panose="020B0503020204020204" charset="-122"/>
                        </a:rPr>
                        <a:t>G&amp;G</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w="6350" cap="flat" cmpd="sng">
                      <a:solidFill>
                        <a:srgbClr val="4874CB"/>
                      </a:solidFill>
                      <a:prstDash val="solid"/>
                      <a:headEnd type="none" w="med" len="med"/>
                      <a:tailEnd type="none" w="med" len="med"/>
                    </a:lnL>
                    <a:lnR>
                      <a:noFill/>
                    </a:lnR>
                    <a:lnT w="6350" cap="flat" cmpd="sng">
                      <a:solidFill>
                        <a:srgbClr val="91AADF"/>
                      </a:solidFill>
                      <a:prstDash val="solid"/>
                      <a:headEnd type="none" w="med" len="med"/>
                      <a:tailEnd type="none" w="med" len="med"/>
                    </a:lnT>
                    <a:lnB w="6350" cap="flat" cmpd="sng">
                      <a:solidFill>
                        <a:srgbClr val="4874CB"/>
                      </a:solidFill>
                      <a:prstDash val="solid"/>
                      <a:headEnd type="none" w="med" len="med"/>
                      <a:tailEnd type="none" w="med" len="med"/>
                    </a:lnB>
                    <a:no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GG-D110</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a:noFill/>
                    </a:lnR>
                    <a:lnT w="6350" cap="flat" cmpd="sng">
                      <a:solidFill>
                        <a:srgbClr val="91AADF"/>
                      </a:solidFill>
                      <a:prstDash val="solid"/>
                      <a:headEnd type="none" w="med" len="med"/>
                      <a:tailEnd type="none" w="med" len="med"/>
                    </a:lnT>
                    <a:lnB w="6350" cap="flat" cmpd="sng">
                      <a:solidFill>
                        <a:srgbClr val="4874CB"/>
                      </a:solidFill>
                      <a:prstDash val="solid"/>
                      <a:headEnd type="none" w="med" len="med"/>
                      <a:tailEnd type="none" w="med" len="med"/>
                    </a:lnB>
                    <a:noFill/>
                  </a:tcPr>
                </a:tc>
                <a:tc>
                  <a:txBody>
                    <a:bodyPr/>
                    <a:p>
                      <a:pPr algn="l" fontAlgn="ctr"/>
                      <a:r>
                        <a:rPr lang="en-US" altLang="zh-CN" sz="1200" b="0" i="0">
                          <a:solidFill>
                            <a:srgbClr val="000000"/>
                          </a:solidFill>
                          <a:latin typeface="微软雅黑" panose="020B0503020204020204" charset="-122"/>
                          <a:ea typeface="微软雅黑" panose="020B0503020204020204" charset="-122"/>
                        </a:rPr>
                        <a:t>Focusing on real-life needs, the half-inch </a:t>
                      </a:r>
                      <a:r>
                        <a:rPr lang="en-US" altLang="zh-CN" sz="1200" b="1" i="0">
                          <a:solidFill>
                            <a:srgbClr val="000000"/>
                          </a:solidFill>
                          <a:latin typeface="微软雅黑" panose="020B0503020204020204" charset="-122"/>
                          <a:ea typeface="微软雅黑" panose="020B0503020204020204" charset="-122"/>
                        </a:rPr>
                        <a:t>portable label printer </a:t>
                      </a:r>
                      <a:r>
                        <a:rPr lang="en-US" altLang="zh-CN" sz="1200" b="0" i="0">
                          <a:solidFill>
                            <a:srgbClr val="000000"/>
                          </a:solidFill>
                          <a:latin typeface="微软雅黑" panose="020B0503020204020204" charset="-122"/>
                          <a:ea typeface="微软雅黑" panose="020B0503020204020204" charset="-122"/>
                        </a:rPr>
                        <a:t>is designed for a whole new generation of users who value simplicity, mobility, and a better user printing experience.</a:t>
                      </a:r>
                      <a:endParaRPr lang="en-US" altLang="zh-CN" sz="1200" b="0" i="0">
                        <a:solidFill>
                          <a:srgbClr val="000000"/>
                        </a:solidFill>
                        <a:latin typeface="微软雅黑" panose="020B0503020204020204" charset="-122"/>
                        <a:ea typeface="微软雅黑" panose="020B0503020204020204" charset="-122"/>
                      </a:endParaRPr>
                    </a:p>
                  </a:txBody>
                  <a:tcPr marL="9842" marR="9842" marT="9842" marB="0" anchor="ctr" anchorCtr="0">
                    <a:lnL>
                      <a:noFill/>
                    </a:lnL>
                    <a:lnR w="6350" cap="flat" cmpd="sng">
                      <a:solidFill>
                        <a:srgbClr val="4874CB"/>
                      </a:solidFill>
                      <a:prstDash val="solid"/>
                      <a:headEnd type="none" w="med" len="med"/>
                      <a:tailEnd type="none" w="med" len="med"/>
                    </a:lnR>
                    <a:lnT w="6350" cap="flat" cmpd="sng">
                      <a:solidFill>
                        <a:srgbClr val="91AADF"/>
                      </a:solidFill>
                      <a:prstDash val="solid"/>
                      <a:headEnd type="none" w="med" len="med"/>
                      <a:tailEnd type="none" w="med" len="med"/>
                    </a:lnT>
                    <a:lnB w="6350" cap="flat" cmpd="sng">
                      <a:solidFill>
                        <a:srgbClr val="4874CB"/>
                      </a:solidFill>
                      <a:prstDash val="solid"/>
                      <a:headEnd type="none" w="med" len="med"/>
                      <a:tailEnd type="none" w="med" len="med"/>
                    </a:lnB>
                    <a:noFill/>
                  </a:tcPr>
                </a:tc>
              </a:tr>
            </a:tbl>
          </a:graphicData>
        </a:graphic>
      </p:graphicFrame>
      <p:pic>
        <p:nvPicPr>
          <p:cNvPr id="5" name="图片 4" descr="RT LOGO 2"/>
          <p:cNvPicPr>
            <a:picLocks noChangeAspect="1"/>
          </p:cNvPicPr>
          <p:nvPr/>
        </p:nvPicPr>
        <p:blipFill>
          <a:blip r:embed="rId1"/>
          <a:stretch>
            <a:fillRect/>
          </a:stretch>
        </p:blipFill>
        <p:spPr>
          <a:xfrm>
            <a:off x="10865485" y="5663565"/>
            <a:ext cx="1129030" cy="109855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0" y="525145"/>
            <a:ext cx="12191365" cy="904240"/>
          </a:xfrm>
          <a:solidFill>
            <a:schemeClr val="accent1">
              <a:lumMod val="75000"/>
            </a:schemeClr>
          </a:solidFill>
        </p:spPr>
        <p:txBody>
          <a:bodyPr>
            <a:normAutofit/>
          </a:bodyPr>
          <a:p>
            <a:r>
              <a:rPr lang="en-US" altLang="zh-CN" sz="4890">
                <a:solidFill>
                  <a:schemeClr val="bg1"/>
                </a:solidFill>
                <a:sym typeface="+mn-ea"/>
              </a:rPr>
              <a:t>Other Highlights</a:t>
            </a:r>
            <a:endParaRPr lang="en-US" altLang="zh-CN" sz="4890">
              <a:solidFill>
                <a:schemeClr val="bg1"/>
              </a:solidFill>
              <a:effectLst>
                <a:outerShdw blurRad="38100" dist="19050" dir="2700000" algn="tl" rotWithShape="0">
                  <a:schemeClr val="dk1">
                    <a:alpha val="40000"/>
                  </a:schemeClr>
                </a:outerShdw>
              </a:effectLst>
              <a:sym typeface="+mn-ea"/>
            </a:endParaRPr>
          </a:p>
        </p:txBody>
      </p:sp>
      <p:sp>
        <p:nvSpPr>
          <p:cNvPr id="3" name="文本框 2"/>
          <p:cNvSpPr txBox="1"/>
          <p:nvPr/>
        </p:nvSpPr>
        <p:spPr>
          <a:xfrm>
            <a:off x="1746885" y="2155190"/>
            <a:ext cx="8140700" cy="2003425"/>
          </a:xfrm>
          <a:prstGeom prst="rect">
            <a:avLst/>
          </a:prstGeom>
          <a:noFill/>
        </p:spPr>
        <p:txBody>
          <a:bodyPr wrap="square" rtlCol="0">
            <a:noAutofit/>
          </a:bodyPr>
          <a:p>
            <a:r>
              <a:rPr lang="en-US" altLang="zh-CN" b="1"/>
              <a:t>Kyocera</a:t>
            </a:r>
            <a:r>
              <a:rPr lang="en-US" altLang="zh-CN"/>
              <a:t> signed licensing agreement with Quadric for its Chim</a:t>
            </a:r>
            <a:r>
              <a:rPr lang="en-US" altLang="zh-CN"/>
              <a:t>aera General-Purpose Neural Processing Unit (GPNPU) technology, aiming to integrate advanced AI capabilities into its future printing solutions.</a:t>
            </a:r>
            <a:endParaRPr lang="en-US" altLang="zh-CN"/>
          </a:p>
          <a:p>
            <a:endParaRPr lang="en-US" altLang="zh-CN"/>
          </a:p>
          <a:p>
            <a:endParaRPr lang="en-US" altLang="zh-CN"/>
          </a:p>
          <a:p>
            <a:r>
              <a:rPr lang="en-US" altLang="zh-CN" b="1"/>
              <a:t>Canon</a:t>
            </a:r>
            <a:r>
              <a:rPr lang="en-US" altLang="zh-CN"/>
              <a:t> launched the </a:t>
            </a:r>
            <a:r>
              <a:rPr lang="en-US" altLang="zh-CN" b="1"/>
              <a:t>imageFORCE C5100 and 6100</a:t>
            </a:r>
            <a:r>
              <a:rPr lang="en-US" altLang="zh-CN"/>
              <a:t>, powered by Canon’s pioneering machine-learning imageFORCE technology platform.</a:t>
            </a:r>
            <a:endParaRPr lang="en-US" altLang="zh-CN"/>
          </a:p>
          <a:p>
            <a:endParaRPr lang="en-US" altLang="zh-CN"/>
          </a:p>
        </p:txBody>
      </p:sp>
      <p:sp>
        <p:nvSpPr>
          <p:cNvPr id="4" name="文本框 3"/>
          <p:cNvSpPr txBox="1"/>
          <p:nvPr/>
        </p:nvSpPr>
        <p:spPr>
          <a:xfrm>
            <a:off x="1575435" y="4478655"/>
            <a:ext cx="4064000" cy="368300"/>
          </a:xfrm>
          <a:prstGeom prst="rect">
            <a:avLst/>
          </a:prstGeom>
          <a:noFill/>
        </p:spPr>
        <p:txBody>
          <a:bodyPr wrap="square" rtlCol="0">
            <a:spAutoFit/>
          </a:bodyPr>
          <a:p>
            <a:r>
              <a:rPr lang="en-US" altLang="en-US"/>
              <a:t></a:t>
            </a:r>
            <a:r>
              <a:rPr lang="en-US" altLang="zh-CN" b="1"/>
              <a:t>Digital Transformation</a:t>
            </a:r>
            <a:endParaRPr lang="en-US" altLang="zh-CN" b="1"/>
          </a:p>
        </p:txBody>
      </p:sp>
      <p:sp>
        <p:nvSpPr>
          <p:cNvPr id="6" name="文本框 5"/>
          <p:cNvSpPr txBox="1"/>
          <p:nvPr/>
        </p:nvSpPr>
        <p:spPr>
          <a:xfrm>
            <a:off x="1302385" y="1717040"/>
            <a:ext cx="4064000" cy="368300"/>
          </a:xfrm>
          <a:prstGeom prst="rect">
            <a:avLst/>
          </a:prstGeom>
          <a:noFill/>
        </p:spPr>
        <p:txBody>
          <a:bodyPr wrap="square" rtlCol="0">
            <a:spAutoFit/>
          </a:bodyPr>
          <a:p>
            <a:r>
              <a:rPr lang="en-US" altLang="en-US"/>
              <a:t></a:t>
            </a:r>
            <a:r>
              <a:rPr lang="en-US" altLang="zh-CN" b="1"/>
              <a:t>Strategical Investment in AI</a:t>
            </a:r>
            <a:endParaRPr lang="en-US" altLang="zh-CN" b="1"/>
          </a:p>
        </p:txBody>
      </p:sp>
      <p:sp>
        <p:nvSpPr>
          <p:cNvPr id="7" name="椭圆 6"/>
          <p:cNvSpPr/>
          <p:nvPr/>
        </p:nvSpPr>
        <p:spPr>
          <a:xfrm>
            <a:off x="1302385" y="1800860"/>
            <a:ext cx="332740" cy="2844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1302385" y="4516120"/>
            <a:ext cx="332740" cy="2844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9" name="直接连接符 8"/>
          <p:cNvCxnSpPr/>
          <p:nvPr/>
        </p:nvCxnSpPr>
        <p:spPr>
          <a:xfrm>
            <a:off x="1791970" y="3035935"/>
            <a:ext cx="4177030" cy="19685"/>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0" name="直接连接符 9"/>
          <p:cNvCxnSpPr/>
          <p:nvPr/>
        </p:nvCxnSpPr>
        <p:spPr>
          <a:xfrm>
            <a:off x="1827530" y="4097020"/>
            <a:ext cx="4839335" cy="5080"/>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3547745" y="5205095"/>
            <a:ext cx="2692400" cy="3175"/>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a:off x="2799080" y="5473065"/>
            <a:ext cx="2181860" cy="14605"/>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sp>
        <p:nvSpPr>
          <p:cNvPr id="15" name="文本框 14"/>
          <p:cNvSpPr txBox="1"/>
          <p:nvPr/>
        </p:nvSpPr>
        <p:spPr>
          <a:xfrm>
            <a:off x="1746885" y="4941570"/>
            <a:ext cx="8617585" cy="645160"/>
          </a:xfrm>
          <a:prstGeom prst="rect">
            <a:avLst/>
          </a:prstGeom>
          <a:noFill/>
        </p:spPr>
        <p:txBody>
          <a:bodyPr wrap="square" rtlCol="0">
            <a:spAutoFit/>
          </a:bodyPr>
          <a:p>
            <a:r>
              <a:rPr lang="en-US" altLang="zh-CN" b="1"/>
              <a:t>Kyocera</a:t>
            </a:r>
            <a:r>
              <a:rPr lang="en-US" altLang="zh-CN"/>
              <a:t> launched Kyocera Cloud Capture (KCC), a powerful, cloud-based document capture solution +10 cloud-ready A3 MFPs</a:t>
            </a:r>
            <a:endParaRPr lang="en-US" altLang="zh-CN"/>
          </a:p>
        </p:txBody>
      </p:sp>
      <p:cxnSp>
        <p:nvCxnSpPr>
          <p:cNvPr id="17" name="直接连接符 16"/>
          <p:cNvCxnSpPr/>
          <p:nvPr/>
        </p:nvCxnSpPr>
        <p:spPr>
          <a:xfrm flipV="1">
            <a:off x="6928485" y="2764790"/>
            <a:ext cx="2016125" cy="19050"/>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pic>
        <p:nvPicPr>
          <p:cNvPr id="18" name="图片 17"/>
          <p:cNvPicPr>
            <a:picLocks noChangeAspect="1"/>
          </p:cNvPicPr>
          <p:nvPr/>
        </p:nvPicPr>
        <p:blipFill>
          <a:blip r:embed="rId1"/>
          <a:stretch>
            <a:fillRect/>
          </a:stretch>
        </p:blipFill>
        <p:spPr>
          <a:xfrm>
            <a:off x="9887585" y="1543685"/>
            <a:ext cx="1902460" cy="1843405"/>
          </a:xfrm>
          <a:prstGeom prst="rect">
            <a:avLst/>
          </a:prstGeom>
        </p:spPr>
      </p:pic>
      <p:pic>
        <p:nvPicPr>
          <p:cNvPr id="19" name="图片 18"/>
          <p:cNvPicPr>
            <a:picLocks noChangeAspect="1"/>
          </p:cNvPicPr>
          <p:nvPr/>
        </p:nvPicPr>
        <p:blipFill>
          <a:blip r:embed="rId2"/>
          <a:stretch>
            <a:fillRect/>
          </a:stretch>
        </p:blipFill>
        <p:spPr>
          <a:xfrm>
            <a:off x="9887585" y="3669030"/>
            <a:ext cx="2176145" cy="1626870"/>
          </a:xfrm>
          <a:prstGeom prst="rect">
            <a:avLst/>
          </a:prstGeom>
        </p:spPr>
      </p:pic>
      <p:pic>
        <p:nvPicPr>
          <p:cNvPr id="20" name="图片 19" descr="RT LOGO 2"/>
          <p:cNvPicPr>
            <a:picLocks noChangeAspect="1"/>
          </p:cNvPicPr>
          <p:nvPr/>
        </p:nvPicPr>
        <p:blipFill>
          <a:blip r:embed="rId3"/>
          <a:stretch>
            <a:fillRect/>
          </a:stretch>
        </p:blipFill>
        <p:spPr>
          <a:xfrm>
            <a:off x="10865485" y="5663565"/>
            <a:ext cx="1129030" cy="10985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0" y="525145"/>
            <a:ext cx="12191365" cy="904240"/>
          </a:xfrm>
          <a:solidFill>
            <a:schemeClr val="accent1">
              <a:lumMod val="75000"/>
            </a:schemeClr>
          </a:solidFill>
        </p:spPr>
        <p:txBody>
          <a:bodyPr>
            <a:normAutofit/>
          </a:bodyPr>
          <a:p>
            <a:r>
              <a:rPr lang="en-US" altLang="zh-CN" sz="4890">
                <a:solidFill>
                  <a:schemeClr val="bg1"/>
                </a:solidFill>
                <a:sym typeface="+mn-ea"/>
              </a:rPr>
              <a:t>Other Highlights</a:t>
            </a:r>
            <a:endParaRPr lang="en-US" altLang="zh-CN" sz="4890">
              <a:solidFill>
                <a:schemeClr val="bg1"/>
              </a:solidFill>
              <a:effectLst>
                <a:outerShdw blurRad="38100" dist="19050" dir="2700000" algn="tl" rotWithShape="0">
                  <a:schemeClr val="dk1">
                    <a:alpha val="40000"/>
                  </a:schemeClr>
                </a:outerShdw>
              </a:effectLst>
              <a:sym typeface="+mn-ea"/>
            </a:endParaRPr>
          </a:p>
        </p:txBody>
      </p:sp>
      <p:sp>
        <p:nvSpPr>
          <p:cNvPr id="4" name="文本框 3"/>
          <p:cNvSpPr txBox="1"/>
          <p:nvPr/>
        </p:nvSpPr>
        <p:spPr>
          <a:xfrm>
            <a:off x="1575435" y="2164080"/>
            <a:ext cx="4064000" cy="368300"/>
          </a:xfrm>
          <a:prstGeom prst="rect">
            <a:avLst/>
          </a:prstGeom>
          <a:noFill/>
        </p:spPr>
        <p:txBody>
          <a:bodyPr wrap="square" rtlCol="0">
            <a:spAutoFit/>
          </a:bodyPr>
          <a:p>
            <a:r>
              <a:rPr lang="en-US" altLang="en-US"/>
              <a:t></a:t>
            </a:r>
            <a:r>
              <a:rPr lang="en-US" altLang="zh-CN" b="1"/>
              <a:t>Adoption of Chinese Technology</a:t>
            </a:r>
            <a:endParaRPr lang="en-US" altLang="zh-CN" b="1"/>
          </a:p>
        </p:txBody>
      </p:sp>
      <p:sp>
        <p:nvSpPr>
          <p:cNvPr id="5" name="文本框 4"/>
          <p:cNvSpPr txBox="1"/>
          <p:nvPr/>
        </p:nvSpPr>
        <p:spPr>
          <a:xfrm>
            <a:off x="1827530" y="2744470"/>
            <a:ext cx="7983855" cy="2030095"/>
          </a:xfrm>
          <a:prstGeom prst="rect">
            <a:avLst/>
          </a:prstGeom>
          <a:noFill/>
        </p:spPr>
        <p:txBody>
          <a:bodyPr wrap="square" rtlCol="0">
            <a:spAutoFit/>
          </a:bodyPr>
          <a:p>
            <a:pPr indent="0">
              <a:buFont typeface="Arial" panose="020B0604020202020204" pitchFamily="34" charset="0"/>
              <a:buNone/>
            </a:pPr>
            <a:r>
              <a:rPr lang="en-US" altLang="zh-CN" b="1"/>
              <a:t>Deli</a:t>
            </a:r>
            <a:r>
              <a:rPr lang="en-US" altLang="zh-CN"/>
              <a:t> launched latest printer series featuring chips and processor independently developed by Loogson.</a:t>
            </a:r>
            <a:endParaRPr lang="en-US" altLang="zh-CN"/>
          </a:p>
          <a:p>
            <a:pPr marL="285750" indent="-285750">
              <a:buFont typeface="Arial" panose="020B0604020202020204" pitchFamily="34" charset="0"/>
              <a:buChar char="•"/>
            </a:pPr>
            <a:endParaRPr lang="en-US" altLang="zh-CN"/>
          </a:p>
          <a:p>
            <a:pPr marL="285750" indent="-285750">
              <a:buFont typeface="Arial" panose="020B0604020202020204" pitchFamily="34" charset="0"/>
              <a:buChar char="•"/>
            </a:pPr>
            <a:endParaRPr lang="en-US" altLang="zh-CN"/>
          </a:p>
          <a:p>
            <a:pPr indent="0">
              <a:buFont typeface="Arial" panose="020B0604020202020204" pitchFamily="34" charset="0"/>
              <a:buNone/>
            </a:pPr>
            <a:r>
              <a:rPr lang="en-US" altLang="zh-CN"/>
              <a:t>31 of </a:t>
            </a:r>
            <a:r>
              <a:rPr lang="en-US" altLang="zh-CN" b="1"/>
              <a:t>Canon(China) </a:t>
            </a:r>
            <a:r>
              <a:rPr lang="en-US" altLang="zh-CN"/>
              <a:t>printer models officially passed the HarmonyOS NEXT certification</a:t>
            </a:r>
            <a:endParaRPr lang="en-US" altLang="zh-CN"/>
          </a:p>
          <a:p>
            <a:endParaRPr lang="en-US" altLang="zh-CN"/>
          </a:p>
        </p:txBody>
      </p:sp>
      <p:sp>
        <p:nvSpPr>
          <p:cNvPr id="8" name="椭圆 7"/>
          <p:cNvSpPr/>
          <p:nvPr/>
        </p:nvSpPr>
        <p:spPr>
          <a:xfrm>
            <a:off x="1302385" y="2230120"/>
            <a:ext cx="332740" cy="284480"/>
          </a:xfrm>
          <a:prstGeom prst="ellipse">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10" name="直接连接符 9"/>
          <p:cNvCxnSpPr/>
          <p:nvPr/>
        </p:nvCxnSpPr>
        <p:spPr>
          <a:xfrm flipV="1">
            <a:off x="1947545" y="3349625"/>
            <a:ext cx="2054225" cy="19685"/>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1" name="直接连接符 10"/>
          <p:cNvCxnSpPr/>
          <p:nvPr/>
        </p:nvCxnSpPr>
        <p:spPr>
          <a:xfrm flipV="1">
            <a:off x="1947545" y="4480560"/>
            <a:ext cx="1056005" cy="9525"/>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2" name="直接连接符 11"/>
          <p:cNvCxnSpPr/>
          <p:nvPr/>
        </p:nvCxnSpPr>
        <p:spPr>
          <a:xfrm flipV="1">
            <a:off x="6007735" y="4180205"/>
            <a:ext cx="2713990" cy="27940"/>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cxnSp>
        <p:nvCxnSpPr>
          <p:cNvPr id="13" name="直接连接符 12"/>
          <p:cNvCxnSpPr/>
          <p:nvPr/>
        </p:nvCxnSpPr>
        <p:spPr>
          <a:xfrm>
            <a:off x="6007735" y="3100070"/>
            <a:ext cx="3201670" cy="3810"/>
          </a:xfrm>
          <a:prstGeom prst="line">
            <a:avLst/>
          </a:prstGeom>
          <a:ln w="28575" cmpd="thickThin">
            <a:solidFill>
              <a:schemeClr val="accent2">
                <a:lumMod val="60000"/>
                <a:lumOff val="40000"/>
              </a:schemeClr>
            </a:solidFill>
            <a:prstDash val="solid"/>
          </a:ln>
        </p:spPr>
        <p:style>
          <a:lnRef idx="2">
            <a:schemeClr val="accent1"/>
          </a:lnRef>
          <a:fillRef idx="0">
            <a:srgbClr val="FFFFFF"/>
          </a:fillRef>
          <a:effectRef idx="0">
            <a:srgbClr val="FFFFFF"/>
          </a:effectRef>
          <a:fontRef idx="minor">
            <a:schemeClr val="tx1"/>
          </a:fontRef>
        </p:style>
      </p:cxnSp>
      <p:pic>
        <p:nvPicPr>
          <p:cNvPr id="15" name="图片 14" descr="image028 (1)"/>
          <p:cNvPicPr>
            <a:picLocks noChangeAspect="1"/>
          </p:cNvPicPr>
          <p:nvPr/>
        </p:nvPicPr>
        <p:blipFill>
          <a:blip r:embed="rId1"/>
          <a:stretch>
            <a:fillRect/>
          </a:stretch>
        </p:blipFill>
        <p:spPr>
          <a:xfrm>
            <a:off x="10543540" y="7965440"/>
            <a:ext cx="7146925" cy="4145280"/>
          </a:xfrm>
          <a:prstGeom prst="rect">
            <a:avLst/>
          </a:prstGeom>
        </p:spPr>
      </p:pic>
      <p:pic>
        <p:nvPicPr>
          <p:cNvPr id="18" name="图片 17"/>
          <p:cNvPicPr>
            <a:picLocks noChangeAspect="1"/>
          </p:cNvPicPr>
          <p:nvPr/>
        </p:nvPicPr>
        <p:blipFill>
          <a:blip r:embed="rId2"/>
          <a:stretch>
            <a:fillRect/>
          </a:stretch>
        </p:blipFill>
        <p:spPr>
          <a:xfrm>
            <a:off x="9361170" y="2207895"/>
            <a:ext cx="2633345" cy="2272665"/>
          </a:xfrm>
          <a:prstGeom prst="rect">
            <a:avLst/>
          </a:prstGeom>
        </p:spPr>
      </p:pic>
      <p:pic>
        <p:nvPicPr>
          <p:cNvPr id="19" name="图片 18" descr="RT LOGO 2"/>
          <p:cNvPicPr>
            <a:picLocks noChangeAspect="1"/>
          </p:cNvPicPr>
          <p:nvPr/>
        </p:nvPicPr>
        <p:blipFill>
          <a:blip r:embed="rId3"/>
          <a:stretch>
            <a:fillRect/>
          </a:stretch>
        </p:blipFill>
        <p:spPr>
          <a:xfrm>
            <a:off x="10865485" y="5663565"/>
            <a:ext cx="1129030" cy="10985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 name="文本框 7"/>
          <p:cNvSpPr txBox="1"/>
          <p:nvPr/>
        </p:nvSpPr>
        <p:spPr>
          <a:xfrm>
            <a:off x="8336915" y="1562735"/>
            <a:ext cx="3136265" cy="5295265"/>
          </a:xfrm>
          <a:prstGeom prst="rect">
            <a:avLst/>
          </a:prstGeom>
          <a:solidFill>
            <a:schemeClr val="accent1">
              <a:lumMod val="20000"/>
              <a:lumOff val="80000"/>
            </a:schemeClr>
          </a:solidFill>
        </p:spPr>
        <p:txBody>
          <a:bodyPr wrap="square" rtlCol="0">
            <a:noAutofit/>
          </a:bodyPr>
          <a:p>
            <a:endParaRPr lang="zh-CN" altLang="en-US"/>
          </a:p>
        </p:txBody>
      </p:sp>
      <p:sp>
        <p:nvSpPr>
          <p:cNvPr id="7" name="文本框 6"/>
          <p:cNvSpPr txBox="1"/>
          <p:nvPr/>
        </p:nvSpPr>
        <p:spPr>
          <a:xfrm>
            <a:off x="4610100" y="1562735"/>
            <a:ext cx="3136265" cy="5295265"/>
          </a:xfrm>
          <a:prstGeom prst="rect">
            <a:avLst/>
          </a:prstGeom>
          <a:solidFill>
            <a:schemeClr val="accent1">
              <a:lumMod val="20000"/>
              <a:lumOff val="80000"/>
            </a:schemeClr>
          </a:solidFill>
        </p:spPr>
        <p:txBody>
          <a:bodyPr wrap="square" rtlCol="0">
            <a:noAutofit/>
          </a:bodyPr>
          <a:p>
            <a:endParaRPr lang="zh-CN" altLang="en-US"/>
          </a:p>
        </p:txBody>
      </p:sp>
      <p:sp>
        <p:nvSpPr>
          <p:cNvPr id="6" name="文本框 5"/>
          <p:cNvSpPr txBox="1"/>
          <p:nvPr/>
        </p:nvSpPr>
        <p:spPr>
          <a:xfrm>
            <a:off x="878840" y="1562735"/>
            <a:ext cx="3136265" cy="5295265"/>
          </a:xfrm>
          <a:prstGeom prst="rect">
            <a:avLst/>
          </a:prstGeom>
          <a:solidFill>
            <a:schemeClr val="accent1">
              <a:lumMod val="20000"/>
              <a:lumOff val="80000"/>
            </a:schemeClr>
          </a:solidFill>
        </p:spPr>
        <p:txBody>
          <a:bodyPr wrap="square" rtlCol="0">
            <a:noAutofit/>
          </a:bodyPr>
          <a:p>
            <a:endParaRPr lang="zh-CN" altLang="en-US"/>
          </a:p>
        </p:txBody>
      </p:sp>
      <p:sp>
        <p:nvSpPr>
          <p:cNvPr id="2" name="标题 1"/>
          <p:cNvSpPr>
            <a:spLocks noGrp="1"/>
          </p:cNvSpPr>
          <p:nvPr>
            <p:ph type="ctrTitle"/>
          </p:nvPr>
        </p:nvSpPr>
        <p:spPr>
          <a:xfrm>
            <a:off x="0" y="525145"/>
            <a:ext cx="12191365" cy="904240"/>
          </a:xfrm>
          <a:solidFill>
            <a:schemeClr val="accent1">
              <a:lumMod val="75000"/>
            </a:schemeClr>
          </a:solidFill>
        </p:spPr>
        <p:txBody>
          <a:bodyPr>
            <a:normAutofit/>
          </a:bodyPr>
          <a:p>
            <a:r>
              <a:rPr lang="en-US" altLang="zh-CN" sz="4890">
                <a:solidFill>
                  <a:schemeClr val="bg1"/>
                </a:solidFill>
                <a:effectLst>
                  <a:outerShdw blurRad="38100" dist="19050" dir="2700000" algn="tl" rotWithShape="0">
                    <a:schemeClr val="dk1">
                      <a:alpha val="40000"/>
                    </a:schemeClr>
                  </a:outerShdw>
                </a:effectLst>
              </a:rPr>
              <a:t>Opinions</a:t>
            </a:r>
            <a:endParaRPr lang="en-US" altLang="zh-CN" sz="4890">
              <a:solidFill>
                <a:schemeClr val="bg1"/>
              </a:solidFill>
              <a:effectLst>
                <a:outerShdw blurRad="38100" dist="19050" dir="2700000" algn="tl" rotWithShape="0">
                  <a:schemeClr val="dk1">
                    <a:alpha val="40000"/>
                  </a:schemeClr>
                </a:outerShdw>
              </a:effectLst>
            </a:endParaRPr>
          </a:p>
        </p:txBody>
      </p:sp>
      <p:sp>
        <p:nvSpPr>
          <p:cNvPr id="3" name="文本框 2"/>
          <p:cNvSpPr txBox="1"/>
          <p:nvPr>
            <p:custDataLst>
              <p:tags r:id="rId1"/>
            </p:custDataLst>
          </p:nvPr>
        </p:nvSpPr>
        <p:spPr>
          <a:xfrm>
            <a:off x="1099185" y="1753870"/>
            <a:ext cx="2873375" cy="2861310"/>
          </a:xfrm>
          <a:prstGeom prst="rect">
            <a:avLst/>
          </a:prstGeom>
          <a:noFill/>
        </p:spPr>
        <p:txBody>
          <a:bodyPr wrap="square" rtlCol="0">
            <a:spAutoFit/>
          </a:bodyPr>
          <a:p>
            <a:r>
              <a:rPr lang="en-US" altLang="zh-CN"/>
              <a:t>“Everyone assumes recycling alone can handle our global waste crisis; it can't.</a:t>
            </a:r>
            <a:endParaRPr lang="en-US" altLang="zh-CN"/>
          </a:p>
          <a:p>
            <a:r>
              <a:rPr lang="en-US" altLang="zh-CN"/>
              <a:t>The real solution is Circularity + Extended Producer Responsibility (EPR).”</a:t>
            </a:r>
            <a:endParaRPr lang="en-US" altLang="zh-CN"/>
          </a:p>
          <a:p>
            <a:endParaRPr lang="en-US" altLang="zh-CN"/>
          </a:p>
          <a:p>
            <a:r>
              <a:rPr lang="en-US" altLang="zh-CN"/>
              <a:t>—GreenForest Solutions GmbH</a:t>
            </a:r>
            <a:endParaRPr lang="en-US" altLang="zh-CN"/>
          </a:p>
        </p:txBody>
      </p:sp>
      <p:sp>
        <p:nvSpPr>
          <p:cNvPr id="4" name="文本框 3"/>
          <p:cNvSpPr txBox="1"/>
          <p:nvPr/>
        </p:nvSpPr>
        <p:spPr>
          <a:xfrm>
            <a:off x="4723130" y="1753870"/>
            <a:ext cx="2909570" cy="3138170"/>
          </a:xfrm>
          <a:prstGeom prst="rect">
            <a:avLst/>
          </a:prstGeom>
          <a:noFill/>
        </p:spPr>
        <p:txBody>
          <a:bodyPr wrap="square" rtlCol="0">
            <a:spAutoFit/>
          </a:bodyPr>
          <a:p>
            <a:r>
              <a:rPr lang="en-US" altLang="zh-CN"/>
              <a:t>“In the U.S. laser MFP market during 2024, A4 gained share from A3. The shift from monochrome to color is expected to continue. Therefore, over the forecast period, A4 color laser MFPs offer the greatest opportunity for growth.”</a:t>
            </a:r>
            <a:endParaRPr lang="en-US" altLang="zh-CN"/>
          </a:p>
          <a:p>
            <a:endParaRPr lang="en-US" altLang="zh-CN"/>
          </a:p>
          <a:p>
            <a:r>
              <a:rPr lang="en-US" altLang="zh-CN">
                <a:sym typeface="+mn-ea"/>
              </a:rPr>
              <a:t>—</a:t>
            </a:r>
            <a:r>
              <a:rPr lang="en-US" altLang="zh-CN"/>
              <a:t>Geoffrey Wilbur, IDC</a:t>
            </a:r>
            <a:endParaRPr lang="en-US" altLang="zh-CN"/>
          </a:p>
        </p:txBody>
      </p:sp>
      <p:sp>
        <p:nvSpPr>
          <p:cNvPr id="5" name="文本框 4"/>
          <p:cNvSpPr txBox="1"/>
          <p:nvPr/>
        </p:nvSpPr>
        <p:spPr>
          <a:xfrm>
            <a:off x="8420100" y="1753870"/>
            <a:ext cx="2970530" cy="3692525"/>
          </a:xfrm>
          <a:prstGeom prst="rect">
            <a:avLst/>
          </a:prstGeom>
          <a:noFill/>
        </p:spPr>
        <p:txBody>
          <a:bodyPr wrap="square" rtlCol="0">
            <a:spAutoFit/>
          </a:bodyPr>
          <a:p>
            <a:r>
              <a:rPr lang="en-US" altLang="zh-CN"/>
              <a:t>“Japan Post’s Digital Address system may soon become a global benchmark for combining smart logistics, digital identity, and environmental efficiency. It’s not just a new way to send mail—it’s a powerful signal of transformation.”</a:t>
            </a:r>
            <a:endParaRPr lang="en-US" altLang="zh-CN"/>
          </a:p>
          <a:p>
            <a:endParaRPr lang="en-US" altLang="zh-CN"/>
          </a:p>
          <a:p>
            <a:r>
              <a:rPr lang="en-US" altLang="zh-CN">
                <a:sym typeface="+mn-ea"/>
              </a:rPr>
              <a:t>—</a:t>
            </a:r>
            <a:r>
              <a:rPr lang="en-US" altLang="zh-CN"/>
              <a:t>Koichi Yoshizuka, founder and CEO of QRIE Ltd.</a:t>
            </a:r>
            <a:endParaRPr lang="en-US" altLang="zh-CN"/>
          </a:p>
          <a:p>
            <a:endParaRPr lang="en-US" altLang="zh-CN"/>
          </a:p>
        </p:txBody>
      </p:sp>
      <p:pic>
        <p:nvPicPr>
          <p:cNvPr id="25" name="图片 24" descr="KoichiYoshizuka"/>
          <p:cNvPicPr>
            <a:picLocks noChangeAspect="1"/>
          </p:cNvPicPr>
          <p:nvPr/>
        </p:nvPicPr>
        <p:blipFill>
          <a:blip r:embed="rId2"/>
          <a:stretch>
            <a:fillRect/>
          </a:stretch>
        </p:blipFill>
        <p:spPr>
          <a:xfrm>
            <a:off x="9538335" y="4248150"/>
            <a:ext cx="3919220" cy="2609850"/>
          </a:xfrm>
          <a:prstGeom prst="rect">
            <a:avLst/>
          </a:prstGeom>
        </p:spPr>
      </p:pic>
      <p:pic>
        <p:nvPicPr>
          <p:cNvPr id="26" name="图片 25" descr="Greenforest Solution"/>
          <p:cNvPicPr>
            <a:picLocks noChangeAspect="1"/>
          </p:cNvPicPr>
          <p:nvPr/>
        </p:nvPicPr>
        <p:blipFill>
          <a:blip r:embed="rId3"/>
          <a:stretch>
            <a:fillRect/>
          </a:stretch>
        </p:blipFill>
        <p:spPr>
          <a:xfrm>
            <a:off x="2386330" y="5211445"/>
            <a:ext cx="1633220" cy="1633220"/>
          </a:xfrm>
          <a:prstGeom prst="rect">
            <a:avLst/>
          </a:prstGeom>
        </p:spPr>
      </p:pic>
      <p:pic>
        <p:nvPicPr>
          <p:cNvPr id="27" name="图片 26" descr="1579631227196"/>
          <p:cNvPicPr>
            <a:picLocks noChangeAspect="1"/>
          </p:cNvPicPr>
          <p:nvPr/>
        </p:nvPicPr>
        <p:blipFill>
          <a:blip r:embed="rId4"/>
          <a:stretch>
            <a:fillRect/>
          </a:stretch>
        </p:blipFill>
        <p:spPr>
          <a:xfrm>
            <a:off x="6096000" y="5194300"/>
            <a:ext cx="1650365" cy="165036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a:xfrm>
            <a:off x="635" y="681990"/>
            <a:ext cx="12192000" cy="904240"/>
          </a:xfrm>
          <a:solidFill>
            <a:schemeClr val="accent1">
              <a:lumMod val="75000"/>
            </a:schemeClr>
          </a:solidFill>
        </p:spPr>
        <p:txBody>
          <a:bodyPr>
            <a:noAutofit/>
          </a:bodyPr>
          <a:p>
            <a:r>
              <a:rPr lang="en-US" altLang="zh-CN" sz="5400">
                <a:solidFill>
                  <a:schemeClr val="bg1"/>
                </a:solidFill>
                <a:effectLst>
                  <a:outerShdw blurRad="38100" dist="19050" dir="2700000" algn="tl" rotWithShape="0">
                    <a:schemeClr val="dk1">
                      <a:alpha val="40000"/>
                    </a:schemeClr>
                  </a:outerShdw>
                </a:effectLst>
              </a:rPr>
              <a:t>Stay Tuned!</a:t>
            </a:r>
            <a:endParaRPr lang="en-US" altLang="zh-CN" sz="5400">
              <a:solidFill>
                <a:schemeClr val="bg1"/>
              </a:solidFill>
              <a:effectLst>
                <a:outerShdw blurRad="38100" dist="19050" dir="2700000" algn="tl" rotWithShape="0">
                  <a:schemeClr val="dk1">
                    <a:alpha val="40000"/>
                  </a:schemeClr>
                </a:outerShdw>
              </a:effectLst>
            </a:endParaRPr>
          </a:p>
        </p:txBody>
      </p:sp>
      <p:sp>
        <p:nvSpPr>
          <p:cNvPr id="3" name="副标题 2"/>
          <p:cNvSpPr>
            <a:spLocks noGrp="1"/>
          </p:cNvSpPr>
          <p:nvPr>
            <p:ph type="subTitle" idx="1"/>
          </p:nvPr>
        </p:nvSpPr>
        <p:spPr>
          <a:xfrm>
            <a:off x="1524000" y="2042160"/>
            <a:ext cx="9688195" cy="4436745"/>
          </a:xfrm>
        </p:spPr>
        <p:txBody>
          <a:bodyPr>
            <a:normAutofit/>
          </a:bodyPr>
          <a:p>
            <a:pPr algn="l">
              <a:buFont typeface="Arial" panose="020B0604020202020204" pitchFamily="34" charset="0"/>
            </a:pPr>
            <a:br>
              <a:rPr lang="en-US" altLang="zh-CN" b="1"/>
            </a:br>
            <a:r>
              <a:rPr lang="en-US" altLang="zh-CN"/>
              <a:t>For more breaking news, updates, views and opinions, visit </a:t>
            </a:r>
            <a:r>
              <a:rPr lang="en-US" altLang="zh-CN" i="1">
                <a:hlinkClick r:id="rId1" action="ppaction://hlinkfile"/>
              </a:rPr>
              <a:t>RTMworld.com</a:t>
            </a:r>
            <a:endParaRPr lang="en-US" altLang="zh-CN"/>
          </a:p>
          <a:p>
            <a:pPr algn="l">
              <a:buFont typeface="Arial" panose="020B0604020202020204" pitchFamily="34" charset="0"/>
            </a:pPr>
            <a:r>
              <a:rPr lang="en-US" altLang="zh-CN"/>
              <a:t>or subscribe to our weekly enewsletter: </a:t>
            </a:r>
            <a:r>
              <a:rPr lang="en-US" altLang="zh-CN">
                <a:hlinkClick r:id="rId2"/>
              </a:rPr>
              <a:t>http://eepurl.com/dgU8gH</a:t>
            </a:r>
            <a:endParaRPr lang="en-US" altLang="zh-CN"/>
          </a:p>
          <a:p>
            <a:pPr algn="l">
              <a:buFont typeface="Arial" panose="020B0604020202020204" pitchFamily="34" charset="0"/>
            </a:pPr>
            <a:endParaRPr lang="en-US" altLang="zh-CN"/>
          </a:p>
          <a:p>
            <a:pPr algn="l">
              <a:buFont typeface="Arial" panose="020B0604020202020204" pitchFamily="34" charset="0"/>
            </a:pPr>
            <a:r>
              <a:rPr lang="en-US" altLang="zh-CN"/>
              <a:t>Find us @</a:t>
            </a:r>
            <a:r>
              <a:rPr lang="en-US" altLang="zh-CN" i="1">
                <a:solidFill>
                  <a:srgbClr val="FFC000"/>
                </a:solidFill>
              </a:rPr>
              <a:t>RTMworld</a:t>
            </a:r>
            <a:r>
              <a:rPr lang="en-US" altLang="zh-CN"/>
              <a:t> or </a:t>
            </a:r>
            <a:r>
              <a:rPr lang="en-US" altLang="zh-CN" i="1">
                <a:solidFill>
                  <a:srgbClr val="FFC000"/>
                </a:solidFill>
              </a:rPr>
              <a:t>rtm_world</a:t>
            </a:r>
            <a:r>
              <a:rPr lang="en-US" altLang="zh-CN"/>
              <a:t> on</a:t>
            </a:r>
            <a:endParaRPr lang="en-US" altLang="zh-CN"/>
          </a:p>
          <a:p>
            <a:pPr algn="l">
              <a:buFont typeface="Arial" panose="020B0604020202020204" pitchFamily="34" charset="0"/>
            </a:pPr>
            <a:endParaRPr lang="en-US" altLang="zh-CN"/>
          </a:p>
          <a:p>
            <a:pPr algn="l">
              <a:buFont typeface="Arial" panose="020B0604020202020204" pitchFamily="34" charset="0"/>
            </a:pPr>
            <a:r>
              <a:rPr lang="en-US" altLang="zh-CN"/>
              <a:t>Contact:</a:t>
            </a:r>
            <a:endParaRPr lang="en-US" altLang="zh-CN"/>
          </a:p>
          <a:p>
            <a:pPr algn="l">
              <a:buFont typeface="Arial" panose="020B0604020202020204" pitchFamily="34" charset="0"/>
            </a:pPr>
            <a:r>
              <a:rPr lang="en-US" altLang="zh-CN"/>
              <a:t>Maggie.Wang@RTMworld.com</a:t>
            </a:r>
            <a:endParaRPr lang="en-US" altLang="zh-CN"/>
          </a:p>
        </p:txBody>
      </p:sp>
      <p:pic>
        <p:nvPicPr>
          <p:cNvPr id="4" name="图片 3" descr="LinkedIn_icon.svg"/>
          <p:cNvPicPr>
            <a:picLocks noChangeAspect="1"/>
          </p:cNvPicPr>
          <p:nvPr/>
        </p:nvPicPr>
        <p:blipFill>
          <a:blip r:embed="rId3"/>
          <a:stretch>
            <a:fillRect/>
          </a:stretch>
        </p:blipFill>
        <p:spPr>
          <a:xfrm>
            <a:off x="6428740" y="3653155"/>
            <a:ext cx="651510" cy="651510"/>
          </a:xfrm>
          <a:prstGeom prst="rect">
            <a:avLst/>
          </a:prstGeom>
        </p:spPr>
      </p:pic>
      <p:pic>
        <p:nvPicPr>
          <p:cNvPr id="5" name="图片 4" descr="facebook images"/>
          <p:cNvPicPr>
            <a:picLocks noChangeAspect="1"/>
          </p:cNvPicPr>
          <p:nvPr/>
        </p:nvPicPr>
        <p:blipFill>
          <a:blip r:embed="rId4"/>
          <a:stretch>
            <a:fillRect/>
          </a:stretch>
        </p:blipFill>
        <p:spPr>
          <a:xfrm>
            <a:off x="7080250" y="3406775"/>
            <a:ext cx="1109345" cy="1109345"/>
          </a:xfrm>
          <a:prstGeom prst="rect">
            <a:avLst/>
          </a:prstGeom>
        </p:spPr>
      </p:pic>
      <p:pic>
        <p:nvPicPr>
          <p:cNvPr id="7" name="图片 6" descr="Twitter logo-R"/>
          <p:cNvPicPr>
            <a:picLocks noChangeAspect="1"/>
          </p:cNvPicPr>
          <p:nvPr/>
        </p:nvPicPr>
        <p:blipFill>
          <a:blip r:embed="rId5"/>
          <a:stretch>
            <a:fillRect/>
          </a:stretch>
        </p:blipFill>
        <p:spPr>
          <a:xfrm>
            <a:off x="8110855" y="3567430"/>
            <a:ext cx="757555" cy="737235"/>
          </a:xfrm>
          <a:prstGeom prst="rect">
            <a:avLst/>
          </a:prstGeom>
        </p:spPr>
      </p:pic>
      <p:pic>
        <p:nvPicPr>
          <p:cNvPr id="8" name="图片 7" descr="Youtube-2"/>
          <p:cNvPicPr>
            <a:picLocks noChangeAspect="1"/>
          </p:cNvPicPr>
          <p:nvPr/>
        </p:nvPicPr>
        <p:blipFill>
          <a:blip r:embed="rId6"/>
          <a:stretch>
            <a:fillRect/>
          </a:stretch>
        </p:blipFill>
        <p:spPr>
          <a:xfrm>
            <a:off x="8887460" y="3607435"/>
            <a:ext cx="876935" cy="632460"/>
          </a:xfrm>
          <a:prstGeom prst="rect">
            <a:avLst/>
          </a:prstGeom>
        </p:spPr>
      </p:pic>
      <p:pic>
        <p:nvPicPr>
          <p:cNvPr id="6" name="图片 5" descr="RT LOGO 2"/>
          <p:cNvPicPr>
            <a:picLocks noChangeAspect="1"/>
          </p:cNvPicPr>
          <p:nvPr/>
        </p:nvPicPr>
        <p:blipFill>
          <a:blip r:embed="rId7"/>
          <a:stretch>
            <a:fillRect/>
          </a:stretch>
        </p:blipFill>
        <p:spPr>
          <a:xfrm>
            <a:off x="10865485" y="5663565"/>
            <a:ext cx="1129030" cy="1098550"/>
          </a:xfrm>
          <a:prstGeom prst="rect">
            <a:avLst/>
          </a:prstGeom>
        </p:spPr>
      </p:pic>
    </p:spTree>
  </p:cSld>
  <p:clrMapOvr>
    <a:masterClrMapping/>
  </p:clrMapOvr>
</p:sld>
</file>

<file path=ppt/tags/tag1.xml><?xml version="1.0" encoding="utf-8"?>
<p:tagLst xmlns:p="http://schemas.openxmlformats.org/presentationml/2006/main">
  <p:tag name="KSO_WM_DIAGRAM_VIRTUALLY_FRAME" val="{&quot;height&quot;:299.85,&quot;left&quot;:185.4,&quot;top&quot;:171.25,&quot;width&quot;:469.6}"/>
</p:tagLst>
</file>

<file path=ppt/tags/tag2.xml><?xml version="1.0" encoding="utf-8"?>
<p:tagLst xmlns:p="http://schemas.openxmlformats.org/presentationml/2006/main">
  <p:tag name="KSO_WM_DIAGRAM_VIRTUALLY_FRAME" val="{&quot;height&quot;:299.85,&quot;left&quot;:185.4,&quot;top&quot;:171.25,&quot;width&quot;:469.6}"/>
</p:tagLst>
</file>

<file path=ppt/tags/tag3.xml><?xml version="1.0" encoding="utf-8"?>
<p:tagLst xmlns:p="http://schemas.openxmlformats.org/presentationml/2006/main">
  <p:tag name="KSO_WM_DIAGRAM_VIRTUALLY_FRAME" val="{&quot;height&quot;:299.85,&quot;left&quot;:185.4,&quot;top&quot;:171.25,&quot;width&quot;:469.6}"/>
</p:tagLst>
</file>

<file path=ppt/tags/tag4.xml><?xml version="1.0" encoding="utf-8"?>
<p:tagLst xmlns:p="http://schemas.openxmlformats.org/presentationml/2006/main">
  <p:tag name="KSO_WM_DIAGRAM_VIRTUALLY_FRAME" val="{&quot;height&quot;:299.85,&quot;left&quot;:185.4,&quot;top&quot;:171.25,&quot;width&quot;:469.6}"/>
</p:tagLst>
</file>

<file path=ppt/tags/tag5.xml><?xml version="1.0" encoding="utf-8"?>
<p:tagLst xmlns:p="http://schemas.openxmlformats.org/presentationml/2006/main">
  <p:tag name="KSO_WM_DIAGRAM_VIRTUALLY_FRAME" val="{&quot;height&quot;:299.85,&quot;left&quot;:185.4,&quot;top&quot;:171.25,&quot;width&quot;:469.6}"/>
</p:tagLst>
</file>

<file path=ppt/tags/tag6.xml><?xml version="1.0" encoding="utf-8"?>
<p:tagLst xmlns:p="http://schemas.openxmlformats.org/presentationml/2006/main">
  <p:tag name="KSO_WM_DIAGRAM_VIRTUALLY_FRAME" val="{&quot;height&quot;:299.85,&quot;left&quot;:185.4,&quot;top&quot;:171.25,&quot;width&quot;:469.6}"/>
</p:tagLst>
</file>

<file path=ppt/tags/tag7.xml><?xml version="1.0" encoding="utf-8"?>
<p:tagLst xmlns:p="http://schemas.openxmlformats.org/presentationml/2006/main">
  <p:tag name="KSO_WM_DIAGRAM_VIRTUALLY_FRAME" val="{&quot;height&quot;:299.85,&quot;left&quot;:185.4,&quot;top&quot;:171.25,&quot;width&quot;:469.6}"/>
</p:tagLst>
</file>

<file path=ppt/tags/tag8.xml><?xml version="1.0" encoding="utf-8"?>
<p:tagLst xmlns:p="http://schemas.openxmlformats.org/presentationml/2006/main">
  <p:tag name="KSO_WM_DIAGRAM_VIRTUALLY_FRAME" val="{&quot;height&quot;:299.85,&quot;left&quot;:185.4,&quot;top&quot;:171.25,&quot;width&quot;:469.6}"/>
</p:tagLst>
</file>

<file path=ppt/tags/tag9.xml><?xml version="1.0" encoding="utf-8"?>
<p:tagLst xmlns:p="http://schemas.openxmlformats.org/presentationml/2006/main">
  <p:tag name="WM_BEAUTIFY_ZORDER_FLAG_TAG" val="5"/>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3324</Words>
  <Application>WPS 演示</Application>
  <PresentationFormat>宽屏</PresentationFormat>
  <Paragraphs>137</Paragraphs>
  <Slides>8</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8</vt:i4>
      </vt:variant>
    </vt:vector>
  </HeadingPairs>
  <TitlesOfParts>
    <vt:vector size="15" baseType="lpstr">
      <vt:lpstr>Arial</vt:lpstr>
      <vt:lpstr>宋体</vt:lpstr>
      <vt:lpstr>Wingdings</vt:lpstr>
      <vt:lpstr>微软雅黑</vt:lpstr>
      <vt:lpstr>Calibri</vt:lpstr>
      <vt:lpstr>Arial Unicode MS</vt:lpstr>
      <vt:lpstr>WPS</vt:lpstr>
      <vt:lpstr>Printing Industry Market Trends- Q2 2025</vt:lpstr>
      <vt:lpstr>Overview</vt:lpstr>
      <vt:lpstr>Market Trends</vt:lpstr>
      <vt:lpstr>Equipment Highlights</vt:lpstr>
      <vt:lpstr>Other Highlights</vt:lpstr>
      <vt:lpstr>Other Highlights</vt:lpstr>
      <vt:lpstr>Opinions</vt:lpstr>
      <vt:lpstr>Stay Tuned!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Maggie</cp:lastModifiedBy>
  <cp:revision>36</cp:revision>
  <dcterms:created xsi:type="dcterms:W3CDTF">2023-08-09T12:44:00Z</dcterms:created>
  <dcterms:modified xsi:type="dcterms:W3CDTF">2025-06-27T02:17:23Z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870D64E91E1940D5BFAFFEF23EEB4B8C_13</vt:lpwstr>
  </property>
  <property fmtid="{D5CDD505-2E9C-101B-9397-08002B2CF9AE}" pid="3" name="KSOProductBuildVer">
    <vt:lpwstr>2052-12.1.0.21541</vt:lpwstr>
  </property>
</Properties>
</file>