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71" r:id="rId4"/>
    <p:sldId id="273" r:id="rId5"/>
    <p:sldId id="267" r:id="rId6"/>
    <p:sldId id="274" r:id="rId7"/>
    <p:sldId id="256" r:id="rId8"/>
    <p:sldId id="277" r:id="rId9"/>
    <p:sldId id="270" r:id="rId10"/>
    <p:sldId id="278" r:id="rId11"/>
    <p:sldId id="272" r:id="rId12"/>
    <p:sldId id="269" r:id="rId13"/>
    <p:sldId id="276" r:id="rId14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hyperlink" Target="http://eepurl.com/dgU8gH" TargetMode="External"/><Relationship Id="rId1" Type="http://schemas.openxmlformats.org/officeDocument/2006/relationships/hyperlink" Target="rtmworld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635" cy="3429000"/>
          </a:xfrm>
          <a:solidFill>
            <a:schemeClr val="accent1">
              <a:lumMod val="75000"/>
            </a:schemeClr>
          </a:solidFill>
        </p:spPr>
        <p:txBody>
          <a:bodyPr/>
          <a:p>
            <a:pPr algn="ctr"/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Printing Industry Market Trends and Highlights</a:t>
            </a:r>
            <a:b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Q3 2025</a:t>
            </a:r>
            <a:endParaRPr lang="en-US" altLang="zh-CN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7270" y="3797300"/>
            <a:ext cx="22993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RTMworld.com</a:t>
            </a:r>
            <a:endParaRPr lang="en-US" altLang="zh-CN"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25145"/>
            <a:ext cx="12191365" cy="90424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Market Landscape Changes</a:t>
            </a:r>
            <a:endParaRPr lang="en-US" altLang="zh-CN" sz="489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44700" y="1687830"/>
            <a:ext cx="65614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/>
              <a:t>Xerox</a:t>
            </a:r>
            <a:r>
              <a:rPr lang="en-US" altLang="zh-CN" sz="2400"/>
              <a:t> acquires Lexmark (from Ninestar &amp; PAG Asia Capital).</a:t>
            </a: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/>
              <a:t>Mitsubishi Chemical</a:t>
            </a:r>
            <a:r>
              <a:rPr lang="en-US" altLang="zh-CN" sz="2400"/>
              <a:t> exits polyester resin for toner production.</a:t>
            </a: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/>
              <a:t>ETRIA</a:t>
            </a:r>
            <a:r>
              <a:rPr lang="en-US" altLang="zh-CN" sz="2400"/>
              <a:t> Co. Ltd. to establish new domestic production company.</a:t>
            </a: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/>
              <a:t>Advanced Green Systems</a:t>
            </a:r>
            <a:r>
              <a:rPr lang="en-US" altLang="zh-CN" sz="2400"/>
              <a:t> (AGS) launches toner cartridge facility in Egypt’s SCZone.</a:t>
            </a:r>
            <a:endParaRPr lang="en-US" altLang="zh-CN" sz="2400"/>
          </a:p>
        </p:txBody>
      </p:sp>
      <p:sp>
        <p:nvSpPr>
          <p:cNvPr id="8" name="椭圆 7"/>
          <p:cNvSpPr/>
          <p:nvPr/>
        </p:nvSpPr>
        <p:spPr>
          <a:xfrm>
            <a:off x="2043430" y="1791970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image028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3540" y="7965440"/>
            <a:ext cx="7146925" cy="4145280"/>
          </a:xfrm>
          <a:prstGeom prst="rect">
            <a:avLst/>
          </a:prstGeom>
        </p:spPr>
      </p:pic>
      <p:pic>
        <p:nvPicPr>
          <p:cNvPr id="19" name="图片 18" descr="RT LOG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043430" y="2829560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043430" y="3914775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043430" y="5069840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Change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15" y="1791970"/>
            <a:ext cx="2949575" cy="31667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029325" y="2001520"/>
            <a:ext cx="3136265" cy="3296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298065" y="2000885"/>
            <a:ext cx="3136265" cy="3376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25145"/>
            <a:ext cx="12191365" cy="90424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Opinions</a:t>
            </a:r>
            <a:endParaRPr lang="en-US" altLang="zh-CN" sz="489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198235" y="2301875"/>
            <a:ext cx="28136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“Resilience must be designed into the supply chain.” 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— Eric Zhang, CEO of Ninestar Image Tech.</a:t>
            </a:r>
            <a:endParaRPr lang="en-US" altLang="zh-CN" sz="2400"/>
          </a:p>
        </p:txBody>
      </p:sp>
      <p:pic>
        <p:nvPicPr>
          <p:cNvPr id="8" name="图片 7" descr="4-Er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245" y="2141855"/>
            <a:ext cx="2466975" cy="2466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14880" y="2301875"/>
            <a:ext cx="33331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“Added value in business services means fewer service interruptions and complications.” 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— Ray Stasieczko</a:t>
            </a:r>
            <a:endParaRPr lang="en-US" altLang="zh-CN" sz="2400"/>
          </a:p>
          <a:p>
            <a:endParaRPr lang="en-US" altLang="zh-CN" sz="2400"/>
          </a:p>
        </p:txBody>
      </p:sp>
      <p:pic>
        <p:nvPicPr>
          <p:cNvPr id="3" name="图片 2" descr="Ray-Stasieczko-smoking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3088640"/>
            <a:ext cx="3961765" cy="2722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25145"/>
            <a:ext cx="12191365" cy="90424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bg1"/>
                </a:solidFill>
                <a:sym typeface="+mn-ea"/>
              </a:rPr>
              <a:t>Takeaways</a:t>
            </a:r>
            <a:endParaRPr lang="en-US" altLang="zh-CN" sz="489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5125" y="2146300"/>
            <a:ext cx="86823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Strong Q3 momentum with </a:t>
            </a:r>
            <a:r>
              <a:rPr lang="en-US" altLang="zh-CN" sz="2400" b="1"/>
              <a:t>innovation</a:t>
            </a:r>
            <a:r>
              <a:rPr lang="en-US" altLang="zh-CN" sz="2400"/>
              <a:t> and </a:t>
            </a:r>
            <a:r>
              <a:rPr lang="en-US" altLang="zh-CN" sz="2400" b="1"/>
              <a:t>eco-friendly growth</a:t>
            </a:r>
            <a:r>
              <a:rPr lang="en-US" altLang="zh-CN" sz="2400"/>
              <a:t>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 b="1"/>
              <a:t>Security</a:t>
            </a:r>
            <a:r>
              <a:rPr lang="en-US" altLang="zh-CN" sz="2400"/>
              <a:t> remains </a:t>
            </a:r>
            <a:r>
              <a:rPr lang="en-US" altLang="zh-CN" sz="2400" b="1"/>
              <a:t>a top priority</a:t>
            </a:r>
            <a:r>
              <a:rPr lang="en-US" altLang="zh-CN" sz="2400"/>
              <a:t> for hardware and cloud printing.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 b="1"/>
              <a:t>Local manufacturing</a:t>
            </a:r>
            <a:r>
              <a:rPr lang="en-US" altLang="zh-CN" sz="2400"/>
              <a:t> and </a:t>
            </a:r>
            <a:r>
              <a:rPr lang="en-US" altLang="zh-CN" sz="2400" b="1"/>
              <a:t>market reshuffles</a:t>
            </a:r>
            <a:r>
              <a:rPr lang="en-US" altLang="zh-CN" sz="2400"/>
              <a:t> signal strategic shifts.</a:t>
            </a:r>
            <a:r>
              <a:rPr lang="en-US" altLang="en-US" sz="2400"/>
              <a:t> </a:t>
            </a:r>
            <a:endParaRPr lang="en-US" altLang="zh-CN" sz="2400" b="1"/>
          </a:p>
        </p:txBody>
      </p:sp>
      <p:sp>
        <p:nvSpPr>
          <p:cNvPr id="8" name="椭圆 7"/>
          <p:cNvSpPr/>
          <p:nvPr/>
        </p:nvSpPr>
        <p:spPr>
          <a:xfrm>
            <a:off x="1302385" y="2277745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image028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3540" y="7965440"/>
            <a:ext cx="7146925" cy="4145280"/>
          </a:xfrm>
          <a:prstGeom prst="rect">
            <a:avLst/>
          </a:prstGeom>
        </p:spPr>
      </p:pic>
      <p:pic>
        <p:nvPicPr>
          <p:cNvPr id="19" name="图片 18" descr="RT LOG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302385" y="2990215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302385" y="3716020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681990"/>
            <a:ext cx="12192000" cy="90424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p>
            <a:r>
              <a:rPr lang="en-US" altLang="zh-CN" sz="5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Stay Tuned!</a:t>
            </a:r>
            <a:endParaRPr lang="en-US" altLang="zh-CN" sz="54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042160"/>
            <a:ext cx="9688195" cy="4436745"/>
          </a:xfrm>
        </p:spPr>
        <p:txBody>
          <a:bodyPr>
            <a:normAutofit/>
          </a:bodyPr>
          <a:p>
            <a:pPr algn="l">
              <a:buFont typeface="Arial" panose="020B0604020202020204" pitchFamily="34" charset="0"/>
            </a:pPr>
            <a:br>
              <a:rPr lang="en-US" altLang="zh-CN" b="1"/>
            </a:br>
            <a:r>
              <a:rPr lang="en-US" altLang="zh-CN"/>
              <a:t>For more breaking news, updates, views and opinions, visit </a:t>
            </a:r>
            <a:r>
              <a:rPr lang="en-US" altLang="zh-CN" i="1">
                <a:hlinkClick r:id="rId1" action="ppaction://hlinkfile"/>
              </a:rPr>
              <a:t>RTMworld.com</a:t>
            </a:r>
            <a:endParaRPr lang="en-US" altLang="zh-CN"/>
          </a:p>
          <a:p>
            <a:pPr algn="l">
              <a:buFont typeface="Arial" panose="020B0604020202020204" pitchFamily="34" charset="0"/>
            </a:pPr>
            <a:r>
              <a:rPr lang="en-US" altLang="zh-CN"/>
              <a:t>or subscribe to our weekly enewsletter: </a:t>
            </a:r>
            <a:r>
              <a:rPr lang="en-US" altLang="zh-CN">
                <a:hlinkClick r:id="rId2"/>
              </a:rPr>
              <a:t>http://eepurl.com/dgU8gH</a:t>
            </a:r>
            <a:endParaRPr lang="en-US" altLang="zh-CN"/>
          </a:p>
          <a:p>
            <a:pPr algn="l">
              <a:buFont typeface="Arial" panose="020B0604020202020204" pitchFamily="34" charset="0"/>
            </a:pPr>
            <a:endParaRPr lang="en-US" altLang="zh-CN"/>
          </a:p>
          <a:p>
            <a:pPr algn="l">
              <a:buFont typeface="Arial" panose="020B0604020202020204" pitchFamily="34" charset="0"/>
            </a:pPr>
            <a:r>
              <a:rPr lang="en-US" altLang="zh-CN"/>
              <a:t>Find us @</a:t>
            </a:r>
            <a:r>
              <a:rPr lang="en-US" altLang="zh-CN" i="1">
                <a:solidFill>
                  <a:srgbClr val="FFC000"/>
                </a:solidFill>
              </a:rPr>
              <a:t>RTMworld</a:t>
            </a:r>
            <a:r>
              <a:rPr lang="en-US" altLang="zh-CN"/>
              <a:t> or </a:t>
            </a:r>
            <a:r>
              <a:rPr lang="en-US" altLang="zh-CN" i="1">
                <a:solidFill>
                  <a:srgbClr val="FFC000"/>
                </a:solidFill>
              </a:rPr>
              <a:t>rtm_world</a:t>
            </a:r>
            <a:r>
              <a:rPr lang="en-US" altLang="zh-CN"/>
              <a:t> on</a:t>
            </a:r>
            <a:endParaRPr lang="en-US" altLang="zh-CN"/>
          </a:p>
          <a:p>
            <a:pPr algn="l">
              <a:buFont typeface="Arial" panose="020B0604020202020204" pitchFamily="34" charset="0"/>
            </a:pPr>
            <a:endParaRPr lang="en-US" altLang="zh-CN"/>
          </a:p>
          <a:p>
            <a:pPr algn="l">
              <a:buFont typeface="Arial" panose="020B0604020202020204" pitchFamily="34" charset="0"/>
            </a:pPr>
            <a:r>
              <a:rPr lang="en-US" altLang="zh-CN"/>
              <a:t>Contact:</a:t>
            </a:r>
            <a:endParaRPr lang="en-US" altLang="zh-CN"/>
          </a:p>
          <a:p>
            <a:pPr algn="l">
              <a:buFont typeface="Arial" panose="020B0604020202020204" pitchFamily="34" charset="0"/>
            </a:pPr>
            <a:r>
              <a:rPr lang="en-US" altLang="zh-CN"/>
              <a:t>Maggie.Wang@RTMworld.com</a:t>
            </a:r>
            <a:endParaRPr lang="en-US" altLang="zh-CN"/>
          </a:p>
        </p:txBody>
      </p:sp>
      <p:pic>
        <p:nvPicPr>
          <p:cNvPr id="4" name="图片 3" descr="LinkedIn_icon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40" y="3653155"/>
            <a:ext cx="651510" cy="651510"/>
          </a:xfrm>
          <a:prstGeom prst="rect">
            <a:avLst/>
          </a:prstGeom>
        </p:spPr>
      </p:pic>
      <p:pic>
        <p:nvPicPr>
          <p:cNvPr id="5" name="图片 4" descr="facebook 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250" y="3406775"/>
            <a:ext cx="1109345" cy="1109345"/>
          </a:xfrm>
          <a:prstGeom prst="rect">
            <a:avLst/>
          </a:prstGeom>
        </p:spPr>
      </p:pic>
      <p:pic>
        <p:nvPicPr>
          <p:cNvPr id="7" name="图片 6" descr="Twitter logo-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855" y="3567430"/>
            <a:ext cx="757555" cy="737235"/>
          </a:xfrm>
          <a:prstGeom prst="rect">
            <a:avLst/>
          </a:prstGeom>
        </p:spPr>
      </p:pic>
      <p:pic>
        <p:nvPicPr>
          <p:cNvPr id="8" name="图片 7" descr="Youtube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460" y="3607435"/>
            <a:ext cx="876935" cy="632460"/>
          </a:xfrm>
          <a:prstGeom prst="rect">
            <a:avLst/>
          </a:prstGeom>
        </p:spPr>
      </p:pic>
      <p:pic>
        <p:nvPicPr>
          <p:cNvPr id="6" name="图片 5" descr="RT LOGO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635" cy="1112520"/>
          </a:xfrm>
          <a:solidFill>
            <a:schemeClr val="accent1">
              <a:lumMod val="75000"/>
            </a:schemeClr>
          </a:solidFill>
        </p:spPr>
        <p:txBody>
          <a:bodyPr/>
          <a:p>
            <a:pPr algn="ctr"/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Overview</a:t>
            </a:r>
            <a:endParaRPr lang="en-US" altLang="zh-CN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65705" y="2248535"/>
            <a:ext cx="361315" cy="4235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1735" y="2172970"/>
            <a:ext cx="92640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Q3 was a busy season for OEMs with numerous new product launches.</a:t>
            </a:r>
            <a:endParaRPr lang="en-US" altLang="zh-CN" sz="2400"/>
          </a:p>
          <a:p>
            <a:endParaRPr lang="en-US" altLang="zh-CN" sz="2400"/>
          </a:p>
          <a:p>
            <a:pPr algn="ctr"/>
            <a:endParaRPr lang="en-US" altLang="zh-CN" sz="2400" b="1">
              <a:highlight>
                <a:srgbClr val="FF0000"/>
              </a:highlight>
            </a:endParaRPr>
          </a:p>
          <a:p>
            <a:pPr algn="ctr"/>
            <a:endParaRPr lang="en-US" altLang="zh-CN" sz="2400" b="1">
              <a:highlight>
                <a:srgbClr val="FF0000"/>
              </a:highlight>
            </a:endParaRPr>
          </a:p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Key Themes</a:t>
            </a:r>
            <a:r>
              <a:rPr lang="en-US" altLang="zh-CN" sz="360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altLang="zh-CN" sz="360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zh-CN" sz="2400" b="1"/>
          </a:p>
          <a:p>
            <a:endParaRPr lang="en-US" altLang="zh-CN" sz="2400"/>
          </a:p>
        </p:txBody>
      </p:sp>
      <p:sp>
        <p:nvSpPr>
          <p:cNvPr id="31" name="圆角矩形 30"/>
          <p:cNvSpPr/>
          <p:nvPr/>
        </p:nvSpPr>
        <p:spPr>
          <a:xfrm>
            <a:off x="1017905" y="5344160"/>
            <a:ext cx="1614170" cy="7226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ym typeface="+mn-ea"/>
              </a:rPr>
              <a:t>Innovation</a:t>
            </a:r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2922270" y="5344160"/>
            <a:ext cx="1614170" cy="7226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ym typeface="+mn-ea"/>
              </a:rPr>
              <a:t>Sustainability</a:t>
            </a:r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4769485" y="5344160"/>
            <a:ext cx="1614170" cy="7226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ym typeface="+mn-ea"/>
              </a:rPr>
              <a:t>Security</a:t>
            </a:r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6616700" y="5344160"/>
            <a:ext cx="1866265" cy="7226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ym typeface="+mn-ea"/>
              </a:rPr>
              <a:t>Local Manufacturing</a:t>
            </a:r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8716010" y="5344160"/>
            <a:ext cx="1866265" cy="7226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ym typeface="+mn-ea"/>
              </a:rPr>
              <a:t>Market Change</a:t>
            </a:r>
            <a:endParaRPr lang="zh-CN" altLang="en-US"/>
          </a:p>
        </p:txBody>
      </p:sp>
      <p:sp>
        <p:nvSpPr>
          <p:cNvPr id="40" name="同心圆 39"/>
          <p:cNvSpPr/>
          <p:nvPr/>
        </p:nvSpPr>
        <p:spPr>
          <a:xfrm>
            <a:off x="3783965" y="3321050"/>
            <a:ext cx="4059555" cy="1242060"/>
          </a:xfrm>
          <a:prstGeom prst="don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flipH="1">
            <a:off x="2211705" y="4302125"/>
            <a:ext cx="1504950" cy="909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>
            <a:off x="3555365" y="4493895"/>
            <a:ext cx="626110" cy="737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5181600" y="4655820"/>
            <a:ext cx="201930" cy="626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6777355" y="4615180"/>
            <a:ext cx="545465" cy="596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7797800" y="4342765"/>
            <a:ext cx="1686560" cy="817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25145"/>
            <a:ext cx="12191365" cy="90424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Equipment </a:t>
            </a:r>
            <a:r>
              <a:rPr lang="en-US" altLang="zh-CN" sz="4890">
                <a:solidFill>
                  <a:schemeClr val="bg1"/>
                </a:solidFill>
                <a:sym typeface="+mn-ea"/>
              </a:rPr>
              <a:t>Highlights</a:t>
            </a:r>
            <a:endParaRPr lang="en-US" altLang="zh-CN" sz="489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719138" y="1577975"/>
          <a:ext cx="10753725" cy="3437890"/>
        </p:xfrm>
        <a:graphic>
          <a:graphicData uri="http://schemas.openxmlformats.org/drawingml/2006/table">
            <a:tbl>
              <a:tblPr/>
              <a:tblGrid>
                <a:gridCol w="1870710"/>
                <a:gridCol w="1863090"/>
                <a:gridCol w="7019925"/>
              </a:tblGrid>
              <a:tr h="228600">
                <a:tc>
                  <a:txBody>
                    <a:bodyPr/>
                    <a:p>
                      <a:pPr algn="l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OEM</a:t>
                      </a:r>
                      <a:endParaRPr lang="en-US" altLang="zh-CN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New Release</a:t>
                      </a:r>
                      <a:endParaRPr lang="en-US" altLang="zh-CN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Highlights</a:t>
                      </a:r>
                      <a:endParaRPr lang="en-US" altLang="zh-CN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5461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Epson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AM-C550Z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Heat-Free Technology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4826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Epson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ET-2950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ET-3950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ET-4950 Series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Up to 95% printing cost savings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Epson Japan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EW-M678FT 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EW-M638T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Low printing costs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Significantly improved printing speed and durability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5715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Epson America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ET-3950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ET-4950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Affordable color printing without frequent cartridge change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PrecisionCore Heat-Free technology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Professional-grade reliability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Unique permanent printheads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1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Fujifilms Europe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Apeos C7070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Apeos C3060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Apeos C4030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Apeos 5330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Apeos 5570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Apeos 3560 series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Low power consumption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Reduced toner use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Minized environmental impact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55499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Fujifilm North America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Frontier DX400W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Enhanced printing output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Adding two new ink colors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Faster image processing/printing times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Smaller overall footprint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图片 4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2690" y="6142355"/>
            <a:ext cx="735330" cy="7156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25145"/>
            <a:ext cx="12191365" cy="90424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Equipment </a:t>
            </a:r>
            <a:r>
              <a:rPr lang="en-US" altLang="zh-CN" sz="4890">
                <a:solidFill>
                  <a:schemeClr val="bg1"/>
                </a:solidFill>
                <a:sym typeface="+mn-ea"/>
              </a:rPr>
              <a:t>Highlights</a:t>
            </a:r>
            <a:endParaRPr lang="en-US" altLang="zh-CN" sz="489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505778" y="1549400"/>
          <a:ext cx="10967085" cy="4653280"/>
        </p:xfrm>
        <a:graphic>
          <a:graphicData uri="http://schemas.openxmlformats.org/drawingml/2006/table">
            <a:tbl>
              <a:tblPr/>
              <a:tblGrid>
                <a:gridCol w="1308735"/>
                <a:gridCol w="2638425"/>
                <a:gridCol w="7019925"/>
              </a:tblGrid>
              <a:tr h="228600">
                <a:tc>
                  <a:txBody>
                    <a:bodyPr/>
                    <a:p>
                      <a:pPr algn="l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OEM</a:t>
                      </a:r>
                      <a:endParaRPr lang="en-US" altLang="zh-CN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New Release</a:t>
                      </a:r>
                      <a:endParaRPr lang="en-US" altLang="zh-CN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Highlights</a:t>
                      </a:r>
                      <a:endParaRPr lang="en-US" altLang="zh-CN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5461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Canon U.S.A.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imageFORCE C5100 Series 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imageFORCE 6100 Series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D2 Exposure Technology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Print resolutions up to 4800 x 2400 dpi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Sustainability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4826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Canon U.S.A.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imageCLASS MF665Cdw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imageCLASS MF663Cdw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imageCLASS MF662Cdw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imageCLASS LBP647Cdw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imageCLASS LBP646Cdw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D2 Exposure Technology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Machine-learning–powered environment recognition engine that automatically recommends optimal security settings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Canon U.S.A.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PIXMA TR7120 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PIXMA TS6520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PIXMA TS4320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Versatile solutions for everyday home and family use,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Simplified routine print, scan, and copy tasks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Reliable quality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5715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Canon U.S.A.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imageFORCE 8100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imageFORCE C3150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imageFORCE 710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imageFORCE C611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imageFORCE 1440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imageFORCE C1333 Series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Enhanced security and sustainable design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onsistent performance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implified integration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Canon Japan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C5100 &amp; 6100 series (A3)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Color C3150F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8100 series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C431 series(A4)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Machine-learning–powered environment recognition engine that automatically recommends optimal security settings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图片 4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25145"/>
            <a:ext cx="12191365" cy="90424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Equipment </a:t>
            </a:r>
            <a:r>
              <a:rPr lang="en-US" altLang="zh-CN" sz="4890">
                <a:solidFill>
                  <a:schemeClr val="bg1"/>
                </a:solidFill>
                <a:sym typeface="+mn-ea"/>
              </a:rPr>
              <a:t>Highlights</a:t>
            </a:r>
            <a:endParaRPr lang="en-US" altLang="zh-CN" sz="489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681038" y="1768475"/>
          <a:ext cx="10791825" cy="3678555"/>
        </p:xfrm>
        <a:graphic>
          <a:graphicData uri="http://schemas.openxmlformats.org/drawingml/2006/table">
            <a:tbl>
              <a:tblPr/>
              <a:tblGrid>
                <a:gridCol w="1133475"/>
                <a:gridCol w="2638425"/>
                <a:gridCol w="7019925"/>
              </a:tblGrid>
              <a:tr h="228600">
                <a:tc>
                  <a:txBody>
                    <a:bodyPr/>
                    <a:p>
                      <a:pPr algn="l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OEM</a:t>
                      </a:r>
                      <a:endParaRPr lang="en-US" altLang="zh-CN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New Release</a:t>
                      </a:r>
                      <a:endParaRPr lang="en-US" altLang="zh-CN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Highlights</a:t>
                      </a:r>
                      <a:endParaRPr lang="en-US" altLang="zh-CN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4826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Brother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INKvestment Tank 580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INKvestment Tank 780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INKvestment Tank 980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INKvestment 1365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INKvestment 4355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INKvestment 4555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Work Smart 1360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Work Smart 1410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Budget-friendly options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High yield ink cartridges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Refillable ink tank models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 generous amount of ink included in-box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Pantum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PD-401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PD-402T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PD-80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PP-110</a:t>
                      </a:r>
                      <a:b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PP-210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New standards for efficiency, quality, and versatility in label printing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571500"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G&amp;G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GG-HH1001C 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Handheld inkjet printer that can use both water-based and quick-drying inks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1AAD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图片 4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4395" y="5828030"/>
            <a:ext cx="960120" cy="9340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639445"/>
            <a:ext cx="12192000" cy="90424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bg1"/>
                </a:solidFill>
                <a:sym typeface="+mn-ea"/>
              </a:rPr>
              <a:t>Innovation Highlights</a:t>
            </a:r>
            <a:endParaRPr lang="en-US" altLang="zh-CN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3040" y="1809750"/>
            <a:ext cx="6315075" cy="4304030"/>
          </a:xfrm>
          <a:ln>
            <a:noFill/>
          </a:ln>
        </p:spPr>
        <p:txBody>
          <a:bodyPr>
            <a:noAutofit/>
          </a:bodyPr>
          <a:p>
            <a:pPr algn="l">
              <a:buFont typeface="Arial" panose="020B0604020202020204" pitchFamily="34" charset="0"/>
            </a:pPr>
            <a:endParaRPr lang="en-US" altLang="zh-CN" sz="23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b="1"/>
              <a:t>EufyMake UV Printer E1</a:t>
            </a:r>
            <a:r>
              <a:rPr lang="en-US" altLang="zh-CN"/>
              <a:t>: World’s first personal UV printer, enabling 3D texture printing.</a:t>
            </a:r>
            <a:endParaRPr lang="en-US" altLang="zh-CN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b="1"/>
              <a:t>Toshiba eTAG</a:t>
            </a:r>
            <a:r>
              <a:rPr lang="en-US" altLang="zh-CN"/>
              <a:t>: First mobile, QR-enabled self-service printer registration solution.</a:t>
            </a:r>
            <a:endParaRPr lang="en-US" altLang="zh-CN"/>
          </a:p>
        </p:txBody>
      </p:sp>
      <p:sp>
        <p:nvSpPr>
          <p:cNvPr id="5" name="椭圆 4"/>
          <p:cNvSpPr/>
          <p:nvPr/>
        </p:nvSpPr>
        <p:spPr>
          <a:xfrm>
            <a:off x="1463040" y="2302510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404620" y="4328160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UV prin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735" y="1932305"/>
            <a:ext cx="2105660" cy="1321435"/>
          </a:xfrm>
          <a:prstGeom prst="rect">
            <a:avLst/>
          </a:prstGeom>
        </p:spPr>
      </p:pic>
      <p:pic>
        <p:nvPicPr>
          <p:cNvPr id="9" name="图片 8" descr="Toshib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735" y="4038600"/>
            <a:ext cx="2260600" cy="2650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639445"/>
            <a:ext cx="12192000" cy="90424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Eco-friendliness &amp; Sustainability</a:t>
            </a:r>
            <a:endParaRPr lang="en-US" altLang="zh-CN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3040" y="1809750"/>
            <a:ext cx="7937500" cy="4304030"/>
          </a:xfrm>
          <a:ln>
            <a:noFill/>
          </a:ln>
        </p:spPr>
        <p:txBody>
          <a:bodyPr>
            <a:noAutofit/>
          </a:bodyPr>
          <a:p>
            <a:pPr algn="l">
              <a:buFont typeface="Arial" panose="020B0604020202020204" pitchFamily="34" charset="0"/>
            </a:pPr>
            <a:endParaRPr lang="en-US" altLang="zh-CN" sz="23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b="1"/>
              <a:t>Eco-friendly inks</a:t>
            </a:r>
            <a:r>
              <a:rPr lang="en-US" altLang="zh-CN"/>
              <a:t> market projected to grow </a:t>
            </a:r>
            <a:r>
              <a:rPr lang="en-US" altLang="zh-CN" b="1"/>
              <a:t>5.8%</a:t>
            </a:r>
            <a:r>
              <a:rPr lang="en-US" altLang="zh-CN"/>
              <a:t> annually to USD 8.9B by 2035.</a:t>
            </a:r>
            <a:endParaRPr lang="en-US" altLang="zh-CN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/>
              <a:t>OEM Initiatives:</a:t>
            </a:r>
            <a:endParaRPr lang="en-US" altLang="zh-CN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30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915" b="1"/>
              <a:t>Epson:</a:t>
            </a:r>
            <a:r>
              <a:rPr lang="en-US" altLang="zh-CN" sz="1915"/>
              <a:t> 7 new EcoTank models with high-yield, low-waste ink systems.</a:t>
            </a:r>
            <a:endParaRPr lang="en-US" altLang="zh-CN" sz="1915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915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915" b="1"/>
              <a:t>Canon:</a:t>
            </a:r>
            <a:r>
              <a:rPr lang="en-US" altLang="zh-CN" sz="1915"/>
              <a:t> imageFORCE C3150 with recycled plastic components.</a:t>
            </a:r>
            <a:endParaRPr lang="en-US" altLang="zh-CN" sz="1915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915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915" b="1"/>
              <a:t>Fujifilm:</a:t>
            </a:r>
            <a:r>
              <a:rPr lang="en-US" altLang="zh-CN" sz="1915"/>
              <a:t> Circular Manufacturing Center for remanufactured machines.</a:t>
            </a:r>
            <a:endParaRPr lang="en-US" altLang="zh-CN" sz="1915"/>
          </a:p>
        </p:txBody>
      </p:sp>
      <p:sp>
        <p:nvSpPr>
          <p:cNvPr id="5" name="椭圆 4"/>
          <p:cNvSpPr/>
          <p:nvPr/>
        </p:nvSpPr>
        <p:spPr>
          <a:xfrm>
            <a:off x="1463040" y="2302510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463040" y="3535680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25145"/>
            <a:ext cx="12191365" cy="90424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Security Concerns &amp; Solutions</a:t>
            </a:r>
            <a:endParaRPr lang="en-US" altLang="zh-CN" sz="489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4560" y="1717040"/>
            <a:ext cx="852170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1"/>
            <a:r>
              <a:rPr lang="en-US" altLang="zh-CN" sz="2400" b="1"/>
              <a:t>Printer security</a:t>
            </a:r>
            <a:r>
              <a:rPr lang="en-US" altLang="zh-CN" sz="2400"/>
              <a:t> remains a critical yet overlooked risk.</a:t>
            </a:r>
            <a:endParaRPr lang="en-US" altLang="zh-CN" sz="2400"/>
          </a:p>
          <a:p>
            <a:pPr lvl="1"/>
            <a:endParaRPr lang="en-US" altLang="zh-CN" sz="2400"/>
          </a:p>
          <a:p>
            <a:pPr lvl="1"/>
            <a:r>
              <a:rPr lang="en-US" altLang="zh-CN" sz="2400"/>
              <a:t>Key Developments:</a:t>
            </a:r>
            <a:endParaRPr lang="en-US" altLang="zh-CN" sz="2400"/>
          </a:p>
          <a:p>
            <a:pPr lvl="1"/>
            <a:endParaRPr lang="en-US" altLang="zh-CN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/>
              <a:t>750+ printer</a:t>
            </a:r>
            <a:r>
              <a:rPr lang="en-US" altLang="zh-CN"/>
              <a:t> models found vulnerable to botnet attacks.</a:t>
            </a:r>
            <a:endParaRPr lang="en-US" altLang="zh-CN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/>
              <a:t>Microsoft </a:t>
            </a:r>
            <a:r>
              <a:rPr lang="en-US" altLang="zh-CN" b="1"/>
              <a:t>Universal Print Anywhere</a:t>
            </a:r>
            <a:r>
              <a:rPr lang="en-US" altLang="zh-CN"/>
              <a:t> for secure cloud printing.</a:t>
            </a:r>
            <a:endParaRPr lang="en-US" altLang="zh-CN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/>
              <a:t>Canon’s new </a:t>
            </a:r>
            <a:r>
              <a:rPr lang="en-US" altLang="zh-CN" b="1"/>
              <a:t>imageFORCE series</a:t>
            </a:r>
            <a:r>
              <a:rPr lang="en-US" altLang="zh-CN"/>
              <a:t> with </a:t>
            </a:r>
            <a:r>
              <a:rPr lang="en-US" altLang="zh-CN" b="1"/>
              <a:t>machine-learning-driven security recommendations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7" name="椭圆 6"/>
          <p:cNvSpPr/>
          <p:nvPr/>
        </p:nvSpPr>
        <p:spPr>
          <a:xfrm>
            <a:off x="1035685" y="1800860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066165" y="2564130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Secur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25" y="2358390"/>
            <a:ext cx="2894965" cy="2008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Epson"/>
          <p:cNvPicPr>
            <a:picLocks noChangeAspect="1"/>
          </p:cNvPicPr>
          <p:nvPr/>
        </p:nvPicPr>
        <p:blipFill>
          <a:blip r:embed="rId1">
            <a:alphaModFix amt="40000"/>
            <a:clrChange>
              <a:clrFrom>
                <a:srgbClr val="D7DBDE">
                  <a:alpha val="100000"/>
                </a:srgbClr>
              </a:clrFrom>
              <a:clrTo>
                <a:srgbClr val="D7DBD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8310" y="1431925"/>
            <a:ext cx="8371840" cy="5426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25145"/>
            <a:ext cx="12191365" cy="90424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Local Manufacturing Trends</a:t>
            </a:r>
            <a:endParaRPr lang="en-US" altLang="zh-CN" sz="489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52320" y="1717040"/>
            <a:ext cx="69151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1"/>
            <a:r>
              <a:rPr lang="en-US" altLang="zh-CN" sz="2400"/>
              <a:t>Epson opens </a:t>
            </a:r>
            <a:r>
              <a:rPr lang="en-US" altLang="zh-CN" sz="2400" b="1"/>
              <a:t>high-capacity ink tank printer facility</a:t>
            </a:r>
            <a:r>
              <a:rPr lang="en-US" altLang="zh-CN" sz="2400"/>
              <a:t> in India (with RIKUN Manufacturing).</a:t>
            </a:r>
            <a:endParaRPr lang="en-US" altLang="zh-CN" sz="2400"/>
          </a:p>
          <a:p>
            <a:pPr lvl="1"/>
            <a:endParaRPr lang="en-US" altLang="zh-CN" sz="2400"/>
          </a:p>
          <a:p>
            <a:pPr lvl="1"/>
            <a:r>
              <a:rPr lang="en-US" altLang="zh-CN"/>
              <a:t>A key milestone in Epson’s long-planned localization strategy</a:t>
            </a:r>
            <a:endParaRPr lang="en-US" altLang="zh-CN"/>
          </a:p>
        </p:txBody>
      </p:sp>
      <p:sp>
        <p:nvSpPr>
          <p:cNvPr id="7" name="椭圆 6"/>
          <p:cNvSpPr/>
          <p:nvPr/>
        </p:nvSpPr>
        <p:spPr>
          <a:xfrm>
            <a:off x="2052320" y="1842135"/>
            <a:ext cx="332740" cy="284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RT LOG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16.95,&quot;left&quot;:69.2,&quot;top&quot;:123.05,&quot;width&quot;:652.5}"/>
</p:tagLst>
</file>

<file path=ppt/tags/tag2.xml><?xml version="1.0" encoding="utf-8"?>
<p:tagLst xmlns:p="http://schemas.openxmlformats.org/presentationml/2006/main">
  <p:tag name="KSO_WM_DIAGRAM_VIRTUALLY_FRAME" val="{&quot;height&quot;:416.95,&quot;left&quot;:69.2,&quot;top&quot;:123.05,&quot;width&quot;:652.5}"/>
</p:tagLst>
</file>

<file path=ppt/tags/tag3.xml><?xml version="1.0" encoding="utf-8"?>
<p:tagLst xmlns:p="http://schemas.openxmlformats.org/presentationml/2006/main">
  <p:tag name="KSO_WM_DIAGRAM_VIRTUALLY_FRAME" val="{&quot;height&quot;:416.95,&quot;left&quot;:69.2,&quot;top&quot;:123.05,&quot;width&quot;:652.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4413</Words>
  <Application>WPS 演示</Application>
  <PresentationFormat>宽屏</PresentationFormat>
  <Paragraphs>227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Printing Industry Market Trends and Highlights Q3 2025</vt:lpstr>
      <vt:lpstr>Overview</vt:lpstr>
      <vt:lpstr>Equipment Highlights</vt:lpstr>
      <vt:lpstr>Equipment Highlights</vt:lpstr>
      <vt:lpstr>Equipment Highlights</vt:lpstr>
      <vt:lpstr>Innovation Highlights</vt:lpstr>
      <vt:lpstr>Eco-friendliness &amp; Sustainability</vt:lpstr>
      <vt:lpstr>Security Concerns &amp; Solutions</vt:lpstr>
      <vt:lpstr>Local Manufacturing Trends</vt:lpstr>
      <vt:lpstr>Market Landscape Changes</vt:lpstr>
      <vt:lpstr>Opinions</vt:lpstr>
      <vt:lpstr>Takeaways</vt:lpstr>
      <vt:lpstr>Stay Tuned!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Maggie</cp:lastModifiedBy>
  <cp:revision>44</cp:revision>
  <dcterms:created xsi:type="dcterms:W3CDTF">2023-08-09T12:44:00Z</dcterms:created>
  <dcterms:modified xsi:type="dcterms:W3CDTF">2025-09-29T06:32:36Z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870D64E91E1940D5BFAFFEF23EEB4B8C_13</vt:lpwstr>
  </property>
  <property fmtid="{D5CDD505-2E9C-101B-9397-08002B2CF9AE}" pid="3" name="KSOProductBuildVer">
    <vt:lpwstr>2052-12.1.0.22529</vt:lpwstr>
  </property>
</Properties>
</file>